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8"/>
  </p:notesMasterIdLst>
  <p:sldIdLst>
    <p:sldId id="859" r:id="rId2"/>
    <p:sldId id="1089" r:id="rId3"/>
    <p:sldId id="1090" r:id="rId4"/>
    <p:sldId id="1126" r:id="rId5"/>
    <p:sldId id="1093" r:id="rId6"/>
    <p:sldId id="1094" r:id="rId7"/>
    <p:sldId id="1091" r:id="rId8"/>
    <p:sldId id="1092" r:id="rId9"/>
    <p:sldId id="1127" r:id="rId10"/>
    <p:sldId id="1107" r:id="rId11"/>
    <p:sldId id="1108" r:id="rId12"/>
    <p:sldId id="1128" r:id="rId13"/>
    <p:sldId id="1129" r:id="rId14"/>
    <p:sldId id="1109" r:id="rId15"/>
    <p:sldId id="1130" r:id="rId16"/>
    <p:sldId id="1110" r:id="rId17"/>
    <p:sldId id="1132" r:id="rId18"/>
    <p:sldId id="1131" r:id="rId19"/>
    <p:sldId id="1133" r:id="rId20"/>
    <p:sldId id="1111" r:id="rId21"/>
    <p:sldId id="1113" r:id="rId22"/>
    <p:sldId id="1112" r:id="rId23"/>
    <p:sldId id="1115" r:id="rId24"/>
    <p:sldId id="1114" r:id="rId25"/>
    <p:sldId id="1116" r:id="rId26"/>
    <p:sldId id="1117" r:id="rId27"/>
    <p:sldId id="1118" r:id="rId28"/>
    <p:sldId id="1134" r:id="rId29"/>
    <p:sldId id="1135" r:id="rId30"/>
    <p:sldId id="1119" r:id="rId31"/>
    <p:sldId id="1120" r:id="rId32"/>
    <p:sldId id="1121" r:id="rId33"/>
    <p:sldId id="1122" r:id="rId34"/>
    <p:sldId id="1136" r:id="rId35"/>
    <p:sldId id="1123" r:id="rId36"/>
    <p:sldId id="1124" r:id="rId37"/>
    <p:sldId id="1125" r:id="rId38"/>
    <p:sldId id="1137" r:id="rId39"/>
    <p:sldId id="1138" r:id="rId40"/>
    <p:sldId id="1139" r:id="rId41"/>
    <p:sldId id="1140" r:id="rId42"/>
    <p:sldId id="1141" r:id="rId43"/>
    <p:sldId id="1142" r:id="rId44"/>
    <p:sldId id="1143" r:id="rId45"/>
    <p:sldId id="1144" r:id="rId46"/>
    <p:sldId id="1145" r:id="rId47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AEEF"/>
    <a:srgbClr val="E3F2E7"/>
    <a:srgbClr val="D8ECDD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05" d="100"/>
          <a:sy n="105" d="100"/>
        </p:scale>
        <p:origin x="138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theme" Target="theme/theme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2025/7/31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8443542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id="{219857E9-DB34-5941-E21D-6094E576DAD9}"/>
              </a:ext>
            </a:extLst>
          </p:cNvPr>
          <p:cNvSpPr txBox="1"/>
          <p:nvPr userDrawn="1"/>
        </p:nvSpPr>
        <p:spPr>
          <a:xfrm>
            <a:off x="4006974" y="-27384"/>
            <a:ext cx="79208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实验班全程提优训练 高中化学 选择性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必修</a:t>
            </a:r>
            <a:r>
              <a:rPr lang="en-US" altLang="zh-CN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 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物质结构与性质 </a:t>
            </a:r>
            <a:r>
              <a:rPr lang="en-US" altLang="zh-CN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RMJY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2025/7/31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6.png"/><Relationship Id="rId5" Type="http://schemas.openxmlformats.org/officeDocument/2006/relationships/image" Target="../media/image21.png"/><Relationship Id="rId4" Type="http://schemas.openxmlformats.org/officeDocument/2006/relationships/image" Target="../media/image24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6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2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6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1.png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8.png"/><Relationship Id="rId4" Type="http://schemas.openxmlformats.org/officeDocument/2006/relationships/image" Target="../media/image39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0.png"/><Relationship Id="rId4" Type="http://schemas.openxmlformats.org/officeDocument/2006/relationships/image" Target="../media/image43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7" Type="http://schemas.openxmlformats.org/officeDocument/2006/relationships/image" Target="../media/image44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6.png"/><Relationship Id="rId5" Type="http://schemas.openxmlformats.org/officeDocument/2006/relationships/image" Target="../media/image43.png"/><Relationship Id="rId4" Type="http://schemas.openxmlformats.org/officeDocument/2006/relationships/image" Target="../media/image42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6.png"/><Relationship Id="rId5" Type="http://schemas.openxmlformats.org/officeDocument/2006/relationships/image" Target="../media/image59.png"/><Relationship Id="rId4" Type="http://schemas.openxmlformats.org/officeDocument/2006/relationships/image" Target="../media/image57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6.png"/><Relationship Id="rId5" Type="http://schemas.openxmlformats.org/officeDocument/2006/relationships/image" Target="../media/image65.png"/><Relationship Id="rId4" Type="http://schemas.openxmlformats.org/officeDocument/2006/relationships/image" Target="../media/image64.png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1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334327" y="1721001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第三章 </a:t>
            </a:r>
            <a:r>
              <a:rPr lang="zh-CN" altLang="en-US" sz="5400" dirty="0" smtClean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晶体结构</a:t>
            </a:r>
            <a:r>
              <a:rPr lang="zh-CN" altLang="en-US" sz="54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与性质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334327" y="3115491"/>
            <a:ext cx="11523345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zh-CN" sz="4800" dirty="0">
                <a:solidFill>
                  <a:srgbClr val="000000"/>
                </a:solidFill>
                <a:ea typeface="黑体" panose="02010609060101010101" pitchFamily="49" charset="-122"/>
                <a:cs typeface="Times New Roman" panose="02020603050405020304" pitchFamily="18" charset="0"/>
              </a:rPr>
              <a:t>第四</a:t>
            </a:r>
            <a:r>
              <a:rPr lang="zh-CN" altLang="zh-CN" sz="4800" dirty="0" smtClean="0">
                <a:solidFill>
                  <a:srgbClr val="000000"/>
                </a:solidFill>
                <a:ea typeface="黑体" panose="02010609060101010101" pitchFamily="49" charset="-122"/>
                <a:cs typeface="Times New Roman" panose="02020603050405020304" pitchFamily="18" charset="0"/>
              </a:rPr>
              <a:t>节</a:t>
            </a:r>
            <a:r>
              <a:rPr lang="en-US" altLang="zh-CN" sz="4800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  </a:t>
            </a:r>
            <a:r>
              <a:rPr lang="zh-CN" altLang="zh-CN" sz="4800" dirty="0" smtClean="0">
                <a:solidFill>
                  <a:srgbClr val="000000"/>
                </a:solidFill>
                <a:ea typeface="黑体" panose="02010609060101010101" pitchFamily="49" charset="-122"/>
                <a:cs typeface="Times New Roman" panose="02020603050405020304" pitchFamily="18" charset="0"/>
              </a:rPr>
              <a:t>配合</a:t>
            </a:r>
            <a:r>
              <a:rPr lang="zh-CN" altLang="zh-CN" sz="4800" dirty="0">
                <a:solidFill>
                  <a:srgbClr val="000000"/>
                </a:solidFill>
                <a:ea typeface="黑体" panose="02010609060101010101" pitchFamily="49" charset="-122"/>
                <a:cs typeface="Times New Roman" panose="02020603050405020304" pitchFamily="18" charset="0"/>
              </a:rPr>
              <a:t>物与超分子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90064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</a:t>
            </a:r>
            <a:r>
              <a:rPr lang="zh-CN" altLang="zh-CN" b="1" dirty="0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配位键</a:t>
            </a:r>
            <a:r>
              <a:rPr lang="zh-CN" altLang="zh-CN" b="1" dirty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和配合物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配位键与非极性键、极性键的区别与联系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要点1.EPS" descr="id:214749124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65996" y="1658613"/>
            <a:ext cx="948690" cy="333375"/>
          </a:xfrm>
          <a:prstGeom prst="rect">
            <a:avLst/>
          </a:prstGeom>
        </p:spPr>
      </p:pic>
      <p:pic>
        <p:nvPicPr>
          <p:cNvPr id="5" name="24要点破.eps" descr="id:2147490540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2785994" y="792697"/>
            <a:ext cx="6665595" cy="575945"/>
          </a:xfrm>
          <a:prstGeom prst="rect">
            <a:avLst/>
          </a:prstGeom>
        </p:spPr>
      </p:pic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54171704"/>
              </p:ext>
            </p:extLst>
          </p:nvPr>
        </p:nvGraphicFramePr>
        <p:xfrm>
          <a:off x="343711" y="2636912"/>
          <a:ext cx="11502991" cy="3854014"/>
        </p:xfrm>
        <a:graphic>
          <a:graphicData uri="http://schemas.openxmlformats.org/drawingml/2006/table">
            <a:tbl>
              <a:tblPr firstRow="1" firstCol="1" bandRow="1"/>
              <a:tblGrid>
                <a:gridCol w="171904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95232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38437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4472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63310">
                <a:tc rowSpan="2"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比较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5003" marR="55003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共价键类型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60139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非极性键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极性键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配位键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62174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本质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5003" marR="55003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相邻原子间的共用电子对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原子轨道重叠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与原子核间的静电作用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5003" marR="55003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434954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成键</a:t>
                      </a:r>
                      <a:r>
                        <a:rPr lang="zh-CN" sz="24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条件</a:t>
                      </a:r>
                      <a:endParaRPr lang="en-US" altLang="zh-CN" sz="2400" b="1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元素种类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5003" marR="55003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成键原子得、失电子能力相同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同种元素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5003" marR="55003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成键原子得、失电子能力差别较小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不同元素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5003" marR="55003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成键原子一方有孤电子对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配体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另一方有空轨道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中心离子或原子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5003" marR="55003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52596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特征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有方向性、饱和性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08979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632311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配合物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配合物的组成。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以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Cu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NH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为例：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ctr" hangingPunct="0">
              <a:spcAft>
                <a:spcPts val="0"/>
              </a:spcAft>
            </a:pP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ctr" hangingPunct="0">
              <a:spcAft>
                <a:spcPts val="0"/>
              </a:spcAft>
            </a:pPr>
            <a:endParaRPr lang="en-US" altLang="zh-CN" b="1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ctr"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一般中心原子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或离子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的配位数是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形成配合物的条件。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配体有孤电子对，如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NH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b="1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</a:t>
            </a:r>
            <a:r>
              <a:rPr lang="zh-CN" altLang="zh-CN" b="1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CN</a:t>
            </a:r>
            <a:r>
              <a:rPr lang="zh-CN" altLang="zh-CN" b="1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等。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中心原子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或离子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有空轨道，如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</a:t>
            </a:r>
            <a:r>
              <a:rPr lang="en-US" altLang="zh-CN" b="1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Cu</a:t>
            </a:r>
            <a:r>
              <a:rPr lang="en-US" altLang="zh-CN" b="1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Zn</a:t>
            </a:r>
            <a:r>
              <a:rPr lang="en-US" altLang="zh-CN" b="1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Ag</a:t>
            </a:r>
            <a:r>
              <a:rPr lang="zh-CN" altLang="zh-CN" b="1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等。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5gh497.jpg" descr="id:2147492779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484657" y="2107503"/>
            <a:ext cx="3455057" cy="19975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6524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4758097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</a:pP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配合物的形成对物质性质的影响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溶解性的影响：一些难溶于水的金属氯化物、溴化物、碘化物、氰化物，可以依次溶于含过量</a:t>
                </a:r>
                <a:r>
                  <a:rPr lang="en-US" altLang="zh-CN" b="1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Cl</a:t>
                </a:r>
                <a:r>
                  <a:rPr lang="zh-CN" altLang="zh-CN" b="1" baseline="30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－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、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Br</a:t>
                </a:r>
                <a:r>
                  <a:rPr lang="zh-CN" altLang="zh-CN" b="1" baseline="30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－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、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I</a:t>
                </a:r>
                <a:r>
                  <a:rPr lang="zh-CN" altLang="zh-CN" b="1" baseline="30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－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、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CN</a:t>
                </a:r>
                <a:r>
                  <a:rPr lang="zh-CN" altLang="zh-CN" b="1" baseline="30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－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和氨的溶液中，形成可溶性的配合物。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indent="612140" hangingPunct="0">
                  <a:spcAft>
                    <a:spcPts val="0"/>
                  </a:spcAft>
                </a:pP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如银氨溶液的制备原理：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Ag</a:t>
                </a:r>
                <a:r>
                  <a:rPr lang="zh-CN" altLang="zh-CN" b="1" baseline="30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NH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·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 kern="1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bar>
                          <m:barPr>
                            <m:ctrlPr>
                              <a:rPr lang="zh-CN" altLang="zh-CN" b="1" i="1" kern="1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barPr>
                          <m:e>
                            <m:r>
                              <a:rPr lang="en-US" altLang="zh-CN" b="1" kern="1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        </m:t>
                            </m:r>
                          </m:e>
                        </m:bar>
                      </m:num>
                      <m:den/>
                    </m:f>
                  </m:oMath>
                </a14:m>
                <a:r>
                  <a:rPr lang="en-US" altLang="zh-CN" b="1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AgOH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↓＋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𝐇</m:t>
                        </m:r>
                      </m:e>
                      <m:sub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𝟒</m:t>
                        </m:r>
                      </m:sub>
                      <m:sup>
                        <m:r>
                          <a:rPr lang="en-US" altLang="zh-CN" b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+</m:t>
                        </m:r>
                      </m:sup>
                    </m:sSubSup>
                  </m:oMath>
                </a14:m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AgOH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2NH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·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 kern="1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bar>
                          <m:barPr>
                            <m:ctrlPr>
                              <a:rPr lang="zh-CN" altLang="zh-CN" b="1" i="1" kern="1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barPr>
                          <m:e>
                            <m:r>
                              <a:rPr lang="en-US" altLang="zh-CN" b="1" kern="1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        </m:t>
                            </m:r>
                          </m:e>
                        </m:bar>
                      </m:num>
                      <m:den/>
                    </m:f>
                  </m:oMath>
                </a14:m>
                <a:r>
                  <a:rPr lang="en-US" altLang="zh-CN" b="1" dirty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[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Ag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NH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]</a:t>
                </a:r>
                <a:r>
                  <a:rPr lang="zh-CN" altLang="zh-CN" b="1" baseline="30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OH</a:t>
                </a:r>
                <a:r>
                  <a:rPr lang="zh-CN" altLang="zh-CN" b="1" baseline="30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－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2H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；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indent="612140" hangingPunct="0">
                  <a:spcAft>
                    <a:spcPts val="0"/>
                  </a:spcAft>
                </a:pPr>
                <a:r>
                  <a:rPr lang="en-US" altLang="zh-CN" b="1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AgCl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溶于氨水：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AgCl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2NH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·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 kern="1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bar>
                          <m:barPr>
                            <m:ctrlPr>
                              <a:rPr lang="zh-CN" altLang="zh-CN" b="1" i="1" kern="1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barPr>
                          <m:e>
                            <m:r>
                              <a:rPr lang="en-US" altLang="zh-CN" b="1" kern="1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        </m:t>
                            </m:r>
                          </m:e>
                        </m:bar>
                      </m:num>
                      <m:den/>
                    </m:f>
                  </m:oMath>
                </a14:m>
                <a:r>
                  <a:rPr lang="en-US" altLang="zh-CN" b="1" dirty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[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Ag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NH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]</a:t>
                </a:r>
                <a:r>
                  <a:rPr lang="zh-CN" altLang="zh-CN" b="1" baseline="30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Cl</a:t>
                </a:r>
                <a:r>
                  <a:rPr lang="zh-CN" altLang="zh-CN" b="1" baseline="30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－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2H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。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内容占位符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4758097"/>
              </a:xfrm>
              <a:blipFill rotWithShape="0">
                <a:blip r:embed="rId2"/>
                <a:stretch>
                  <a:fillRect l="-796" r="-84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885114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5125121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</a:pP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颜色的改变：当简单离子形成配离子时，颜色常发生变化，根据颜色的变化可以判断是否有配离子生成。如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Fe</a:t>
                </a:r>
                <a:r>
                  <a:rPr lang="en-US" altLang="zh-CN" b="1" baseline="30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zh-CN" altLang="zh-CN" b="1" baseline="30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与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SCN</a:t>
                </a:r>
                <a:r>
                  <a:rPr lang="zh-CN" altLang="zh-CN" b="1" baseline="30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－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在溶液中可生成配位数为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～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6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的配离子，这种配离子的颜色是红色的，反应的离子方程式为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Fe</a:t>
                </a:r>
                <a:r>
                  <a:rPr lang="en-US" altLang="zh-CN" b="1" baseline="30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zh-CN" altLang="zh-CN" b="1" baseline="30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 i="1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</a:t>
                </a:r>
                <a:r>
                  <a:rPr lang="en-US" altLang="zh-CN" b="1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SCN</a:t>
                </a:r>
                <a:r>
                  <a:rPr lang="zh-CN" altLang="zh-CN" b="1" baseline="30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－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 kern="1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bar>
                          <m:barPr>
                            <m:ctrlPr>
                              <a:rPr lang="zh-CN" altLang="zh-CN" b="1" i="1" kern="1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barPr>
                          <m:e>
                            <m:r>
                              <a:rPr lang="en-US" altLang="zh-CN" b="1" kern="1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        </m:t>
                            </m:r>
                          </m:e>
                        </m:bar>
                      </m:num>
                      <m:den/>
                    </m:f>
                  </m:oMath>
                </a14:m>
                <a:r>
                  <a:rPr lang="en-US" altLang="zh-CN" b="1" dirty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[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Fe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SCN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en-US" altLang="zh-CN" b="1" i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]</a:t>
                </a:r>
                <a:r>
                  <a:rPr lang="en-US" altLang="zh-CN" b="1" baseline="3000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 baseline="30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zh-CN" altLang="zh-CN" b="1" baseline="30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－</a:t>
                </a:r>
                <a:r>
                  <a:rPr lang="en-US" altLang="zh-CN" b="1" i="1" baseline="30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</a:t>
                </a:r>
                <a:r>
                  <a:rPr lang="en-US" altLang="zh-CN" b="1" baseline="3000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 baseline="30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～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6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。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稳定性增强：配合物具有一定的稳定性，配合物中的配位键越强，配合物越稳定。当作为中心离子的金属离子相同时，配合物的稳定性与配体的性质有关。如血红素中的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Fe</a:t>
                </a:r>
                <a:r>
                  <a:rPr lang="en-US" altLang="zh-CN" b="1" baseline="30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 baseline="30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与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CO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分子形成的配位键比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Fe</a:t>
                </a:r>
                <a:r>
                  <a:rPr lang="en-US" altLang="zh-CN" b="1" baseline="30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 baseline="30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与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分子形成的配位键强，因此血红素中的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Fe</a:t>
                </a:r>
                <a:r>
                  <a:rPr lang="en-US" altLang="zh-CN" b="1" baseline="30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 baseline="30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与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CO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分子结合后，就很难再与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分子结合，使血红蛋白失去输送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的功能，从而导致人体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CO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中毒。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内容占位符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5125121"/>
              </a:xfrm>
              <a:blipFill rotWithShape="0">
                <a:blip r:embed="rId2"/>
                <a:stretch>
                  <a:fillRect l="-796" r="-849" b="-178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265542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238241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配位化合物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很常见，回答下列问题。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工业上冶炼铝不用氯化铝，原因之一是氯化铝易升华，其双聚物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的结构如图所示。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 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mol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该分子含</a:t>
            </a:r>
            <a:r>
              <a:rPr lang="zh-CN" altLang="zh-CN" b="1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个配位键，该分子</a:t>
            </a:r>
            <a:r>
              <a:rPr lang="zh-CN" altLang="zh-CN" b="1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填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或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不是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平面形分子。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9071" y="876537"/>
            <a:ext cx="1186153" cy="401015"/>
          </a:xfrm>
          <a:prstGeom prst="rect">
            <a:avLst/>
          </a:prstGeom>
        </p:spPr>
      </p:pic>
      <p:pic>
        <p:nvPicPr>
          <p:cNvPr id="6" name="25gh498.jpg" descr="id:2147492793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789646" y="2996952"/>
            <a:ext cx="2611120" cy="10483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5006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algn="dist"/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由于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铝最外层有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3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个电子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氯最外层有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7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个电子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根据共价键的饱和性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氯只能形成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1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个共价键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铝可以形成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3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个共价键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这样氯原子达到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8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电子结构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而铝最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外层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endParaRPr lang="en-US" altLang="zh-CN" sz="1200" b="1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只有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6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个电子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所以氯原子与铝原子之间能形成配位键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Al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Cl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6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的结构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为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</a:p>
          <a:p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或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               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所以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mol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该分子中含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2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N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个配位键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由于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Al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的价层电子对数为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4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endParaRPr lang="en-US" altLang="zh-CN" sz="1200" b="1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发生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sp</a:t>
            </a:r>
            <a:r>
              <a:rPr lang="en-US" altLang="zh-CN" b="1" baseline="30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3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杂化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所以该分子不是平面形分子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3298A0ED-FFBF-363A-FBA6-FD574E779F6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9638" y="852734"/>
            <a:ext cx="999732" cy="409339"/>
          </a:xfrm>
          <a:prstGeom prst="rect">
            <a:avLst/>
          </a:prstGeom>
        </p:spPr>
      </p:pic>
      <p:pic>
        <p:nvPicPr>
          <p:cNvPr id="5" name="图片 4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839622" y="1916832"/>
            <a:ext cx="2067945" cy="1047343"/>
          </a:xfrm>
          <a:prstGeom prst="rect">
            <a:avLst/>
          </a:prstGeom>
        </p:spPr>
      </p:pic>
      <p:pic>
        <p:nvPicPr>
          <p:cNvPr id="6" name="图片 5"/>
          <p:cNvPicPr/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38622" y="2780928"/>
            <a:ext cx="2233700" cy="1131292"/>
          </a:xfrm>
          <a:prstGeom prst="rect">
            <a:avLst/>
          </a:prstGeom>
        </p:spPr>
      </p:pic>
      <p:pic>
        <p:nvPicPr>
          <p:cNvPr id="7" name="25gh498.jpg" descr="id:2147492793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4789646" y="4828887"/>
            <a:ext cx="2611120" cy="1048385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id="{7F8011F6-8CD5-8BDA-B8DE-6882BE93210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03575" y="4733900"/>
            <a:ext cx="1046020" cy="423292"/>
          </a:xfrm>
          <a:prstGeom prst="rect">
            <a:avLst/>
          </a:prstGeom>
        </p:spPr>
      </p:pic>
      <p:sp>
        <p:nvSpPr>
          <p:cNvPr id="9" name="矩形 8"/>
          <p:cNvSpPr/>
          <p:nvPr/>
        </p:nvSpPr>
        <p:spPr>
          <a:xfrm>
            <a:off x="1427976" y="4678792"/>
            <a:ext cx="163698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>
                <a:solidFill>
                  <a:srgbClr val="000000"/>
                </a:solidFill>
              </a:rPr>
              <a:t>2</a:t>
            </a:r>
            <a:r>
              <a:rPr lang="en-US" altLang="zh-CN" sz="2400" i="1" dirty="0">
                <a:solidFill>
                  <a:srgbClr val="000000"/>
                </a:solidFill>
              </a:rPr>
              <a:t>N</a:t>
            </a:r>
            <a:r>
              <a:rPr lang="en-US" altLang="zh-CN" sz="2400" baseline="-25000" dirty="0">
                <a:solidFill>
                  <a:srgbClr val="000000"/>
                </a:solidFill>
              </a:rPr>
              <a:t>A</a:t>
            </a:r>
            <a:r>
              <a:rPr lang="zh-CN" altLang="zh-CN" sz="2400" dirty="0">
                <a:solidFill>
                  <a:srgbClr val="000000"/>
                </a:solidFill>
                <a:cs typeface="Times New Roman" panose="02020603050405020304" pitchFamily="18" charset="0"/>
              </a:rPr>
              <a:t>　</a:t>
            </a:r>
            <a:r>
              <a:rPr lang="zh-CN" altLang="zh-CN" sz="240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不是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1784616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178067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叶绿素是以镁离子为中心的卟啉配合物，其结构如图。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ctr"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ctr" hangingPunct="0">
              <a:spcAft>
                <a:spcPts val="0"/>
              </a:spcAft>
            </a:pPr>
            <a:endParaRPr lang="en-US" altLang="zh-CN" sz="1050" b="1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ctr" hangingPunct="0">
              <a:spcAft>
                <a:spcPts val="0"/>
              </a:spcAft>
            </a:pPr>
            <a:endParaRPr lang="en-US" altLang="zh-CN" sz="1050" b="1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ctr" hangingPunct="0">
              <a:spcAft>
                <a:spcPts val="0"/>
              </a:spcAft>
            </a:pPr>
            <a:endParaRPr lang="en-US" altLang="zh-CN" sz="1050" b="1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ctr" hangingPunct="0">
              <a:spcAft>
                <a:spcPts val="0"/>
              </a:spcAft>
            </a:pPr>
            <a:endParaRPr lang="en-US" altLang="zh-CN" sz="1050" b="1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ctr" hangingPunct="0">
              <a:spcAft>
                <a:spcPts val="0"/>
              </a:spcAft>
            </a:pPr>
            <a:endParaRPr lang="en-US" altLang="zh-CN" sz="1050" b="1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ctr" hangingPunct="0">
              <a:spcAft>
                <a:spcPts val="0"/>
              </a:spcAft>
            </a:pPr>
            <a:endParaRPr lang="en-US" altLang="zh-CN" sz="1050" b="1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ctr" hangingPunct="0">
              <a:spcAft>
                <a:spcPts val="0"/>
              </a:spcAft>
            </a:pPr>
            <a:endParaRPr lang="en-US" altLang="zh-CN" sz="1050" b="1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ctr" hangingPunct="0">
              <a:spcAft>
                <a:spcPts val="0"/>
              </a:spcAft>
            </a:pPr>
            <a:endParaRPr lang="en-US" altLang="zh-CN" sz="1050" b="1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ctr" hangingPunct="0">
              <a:spcAft>
                <a:spcPts val="0"/>
              </a:spcAft>
            </a:pPr>
            <a:endParaRPr lang="en-US" altLang="zh-CN" sz="1050" b="1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ctr" hangingPunct="0">
              <a:spcAft>
                <a:spcPts val="0"/>
              </a:spcAft>
            </a:pP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Mg</a:t>
            </a:r>
            <a:r>
              <a:rPr lang="en-US" altLang="zh-CN" b="1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原子形成的化学键为配位键的是</a:t>
            </a:r>
            <a:r>
              <a:rPr lang="zh-CN" altLang="zh-CN" b="1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填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或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”)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25gh499.jpg" descr="id:214749280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5159102" y="1548074"/>
            <a:ext cx="2114550" cy="25920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9281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4244"/>
          </a:xfrm>
        </p:spPr>
        <p:txBody>
          <a:bodyPr/>
          <a:lstStyle/>
          <a:p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镁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离子周围有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4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个氮原子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但是其中有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2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个氮原子已形成了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3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个共价键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达到了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8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电子结构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可作为配体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另外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2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个氮原子只形成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2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个共价键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所以需要和镁离子形成共价键以达到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8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电子结构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即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为正常共价键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为配位键。</a:t>
            </a:r>
            <a:endParaRPr lang="zh-CN" altLang="en-US" dirty="0"/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3298A0ED-FFBF-363A-FBA6-FD574E779F6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9638" y="852734"/>
            <a:ext cx="999732" cy="409339"/>
          </a:xfrm>
          <a:prstGeom prst="rect">
            <a:avLst/>
          </a:prstGeom>
        </p:spPr>
      </p:pic>
      <p:pic>
        <p:nvPicPr>
          <p:cNvPr id="4" name="25gh499.jpg" descr="id:2147492800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159102" y="2583566"/>
            <a:ext cx="2114550" cy="2592070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id="{1B7C018F-03D0-62C0-937F-7E757ABFEB9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0589" y="4949924"/>
            <a:ext cx="1046020" cy="423292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1496609" y="4911551"/>
            <a:ext cx="35618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>
                <a:solidFill>
                  <a:srgbClr val="000000"/>
                </a:solidFill>
              </a:rPr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2153475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叶绿素分子中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原子的杂化轨道类型有</a:t>
            </a:r>
            <a:r>
              <a:rPr lang="zh-CN" altLang="zh-CN" b="1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1B7C018F-03D0-62C0-937F-7E757ABFEB9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0589" y="5024351"/>
            <a:ext cx="1046020" cy="423292"/>
          </a:xfrm>
          <a:prstGeom prst="rect">
            <a:avLst/>
          </a:prstGeom>
        </p:spPr>
      </p:pic>
      <p:pic>
        <p:nvPicPr>
          <p:cNvPr id="5" name="25gh499.jpg" descr="id:2147492800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159102" y="1548074"/>
            <a:ext cx="2114550" cy="2592070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1465392" y="4960014"/>
            <a:ext cx="128272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>
                <a:solidFill>
                  <a:srgbClr val="000000"/>
                </a:solidFill>
              </a:rPr>
              <a:t>sp</a:t>
            </a:r>
            <a:r>
              <a:rPr lang="en-US" altLang="zh-CN" sz="2400" baseline="30000" dirty="0">
                <a:solidFill>
                  <a:srgbClr val="000000"/>
                </a:solidFill>
              </a:rPr>
              <a:t>3</a:t>
            </a:r>
            <a:r>
              <a:rPr lang="zh-CN" altLang="zh-CN" sz="240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sz="2400" dirty="0">
                <a:solidFill>
                  <a:srgbClr val="000000"/>
                </a:solidFill>
              </a:rPr>
              <a:t>sp</a:t>
            </a:r>
            <a:r>
              <a:rPr lang="en-US" altLang="zh-CN" sz="2400" baseline="30000" dirty="0">
                <a:solidFill>
                  <a:srgbClr val="000000"/>
                </a:solidFill>
              </a:rPr>
              <a:t>2</a:t>
            </a:r>
            <a:endParaRPr lang="zh-CN" altLang="en-US" dirty="0"/>
          </a:p>
        </p:txBody>
      </p:sp>
      <p:sp>
        <p:nvSpPr>
          <p:cNvPr id="7" name="内容占位符 1"/>
          <p:cNvSpPr txBox="1">
            <a:spLocks/>
          </p:cNvSpPr>
          <p:nvPr/>
        </p:nvSpPr>
        <p:spPr bwMode="auto">
          <a:xfrm>
            <a:off x="360854" y="4293096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叶绿素中的碳原子价层电子对数有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2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种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4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3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所以杂化方式有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sp</a:t>
            </a:r>
            <a:r>
              <a:rPr lang="en-US" altLang="zh-CN" b="1" baseline="30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3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sp</a:t>
            </a:r>
            <a:r>
              <a:rPr lang="en-US" altLang="zh-CN" b="1" baseline="30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2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杂化。</a:t>
            </a:r>
            <a:endParaRPr lang="zh-CN" altLang="en-US" dirty="0"/>
          </a:p>
        </p:txBody>
      </p:sp>
      <p:pic>
        <p:nvPicPr>
          <p:cNvPr id="8" name="图片 7">
            <a:extLst>
              <a:ext uri="{FF2B5EF4-FFF2-40B4-BE49-F238E27FC236}">
                <a16:creationId xmlns:a16="http://schemas.microsoft.com/office/drawing/2014/main" id="{3298A0ED-FFBF-363A-FBA6-FD574E779F6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8581" y="4383950"/>
            <a:ext cx="999732" cy="4093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94709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454233"/>
          </a:xfrm>
        </p:spPr>
        <p:txBody>
          <a:bodyPr/>
          <a:lstStyle/>
          <a:p>
            <a:pPr algn="dist"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已知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Cu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NH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中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Cu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NH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en-US" altLang="zh-CN" b="1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具有对称的空间结构，且当两个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NH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被两个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</a:t>
            </a:r>
            <a:r>
              <a:rPr lang="zh-CN" altLang="zh-CN" b="1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取代时，能得到两种不同结构的产物，则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Cu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NH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en-US" altLang="zh-CN" b="1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的空间结构为</a:t>
            </a:r>
            <a:r>
              <a:rPr lang="zh-CN" altLang="zh-CN" b="1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填字母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平面正方形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正四面体形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三角锥形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b="1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形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已知在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Cu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NH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溶液中加入少量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NiSO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，会立即生成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Ni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NH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，由此可知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Ni</a:t>
            </a:r>
            <a:r>
              <a:rPr lang="en-US" altLang="zh-CN" b="1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NH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之间形成的化学键的键能</a:t>
            </a:r>
            <a:r>
              <a:rPr lang="zh-CN" altLang="zh-CN" b="1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填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大于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或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小于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”)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Cu</a:t>
            </a:r>
            <a:r>
              <a:rPr lang="en-US" altLang="zh-CN" b="1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NH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之间形成的化学键的键能。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48906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14517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 </a:t>
            </a:r>
            <a:r>
              <a:rPr lang="zh-CN" altLang="zh-CN" b="1" dirty="0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配位键</a:t>
            </a:r>
            <a:r>
              <a:rPr lang="zh-CN" altLang="zh-CN" b="1" dirty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和配合物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配位键的形成条件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成键原子一方能提供孤电子对。能提供孤电子对的分子有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NH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等，离子有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b="1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</a:t>
            </a:r>
            <a:r>
              <a:rPr lang="zh-CN" altLang="zh-CN" b="1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OH</a:t>
            </a:r>
            <a:r>
              <a:rPr lang="zh-CN" altLang="zh-CN" b="1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CN</a:t>
            </a:r>
            <a:r>
              <a:rPr lang="zh-CN" altLang="zh-CN" b="1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SCN</a:t>
            </a:r>
            <a:r>
              <a:rPr lang="zh-CN" altLang="zh-CN" b="1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等。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成键原子另一方能提供空轨道。如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zh-CN" altLang="zh-CN" b="1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</a:t>
            </a:r>
            <a:r>
              <a:rPr lang="en-US" altLang="zh-CN" b="1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b="1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及过渡金属的原子或离子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566814" y="696703"/>
            <a:ext cx="6935079" cy="64406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0854" y="1503446"/>
            <a:ext cx="1536380" cy="4616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3414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       [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Cu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NH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b="1" dirty="0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en-US" altLang="zh-CN" b="1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具有对称的空间结构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则该粒子为正四面体形结构或平面正方形结构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平面正方形结构有两种不同的二氯代物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正四面体形结构只有一种二氯代物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Cu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NH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b="1" dirty="0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en-US" altLang="zh-CN" b="1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中的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个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NH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被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</a:t>
            </a:r>
            <a:r>
              <a:rPr lang="zh-CN" altLang="zh-CN" b="1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取代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能得到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种不同结构的产物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则</a:t>
            </a:r>
            <a:r>
              <a:rPr lang="en-US" altLang="zh-CN" b="1" dirty="0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Cu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NH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b="1" dirty="0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en-US" altLang="zh-CN" b="1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的空间结构为平面正方形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故选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。由</a:t>
            </a:r>
            <a:r>
              <a:rPr lang="en-US" altLang="zh-CN" b="1" dirty="0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Cu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NH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b="1" dirty="0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立即转化为</a:t>
            </a:r>
            <a:r>
              <a:rPr lang="en-US" altLang="zh-CN" b="1" dirty="0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Ni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NH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b="1" dirty="0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可得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Ni</a:t>
            </a:r>
            <a:r>
              <a:rPr lang="en-US" altLang="zh-CN" b="1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与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NH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之间形成的化学键更稳定。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3298A0ED-FFBF-363A-FBA6-FD574E779F6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9638" y="852734"/>
            <a:ext cx="999732" cy="409339"/>
          </a:xfrm>
          <a:prstGeom prst="rect">
            <a:avLst/>
          </a:prstGeom>
        </p:spPr>
      </p:pic>
      <p:pic>
        <p:nvPicPr>
          <p:cNvPr id="4" name="图片 3">
            <a:extLst>
              <a:ext uri="{FF2B5EF4-FFF2-40B4-BE49-F238E27FC236}">
                <a16:creationId xmlns:a16="http://schemas.microsoft.com/office/drawing/2014/main" id="{1B7C018F-03D0-62C0-937F-7E757ABFEB9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0589" y="3853377"/>
            <a:ext cx="1046020" cy="423292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1465392" y="3789040"/>
            <a:ext cx="128272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>
                <a:solidFill>
                  <a:srgbClr val="000000"/>
                </a:solidFill>
              </a:rPr>
              <a:t>a</a:t>
            </a:r>
            <a:r>
              <a:rPr lang="zh-CN" altLang="zh-CN" sz="2400" dirty="0">
                <a:solidFill>
                  <a:srgbClr val="000000"/>
                </a:solidFill>
                <a:cs typeface="Times New Roman" panose="02020603050405020304" pitchFamily="18" charset="0"/>
              </a:rPr>
              <a:t>　</a:t>
            </a:r>
            <a:r>
              <a:rPr lang="zh-CN" altLang="zh-CN" sz="240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大于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6732122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902727"/>
            <a:ext cx="11485848" cy="2238241"/>
          </a:xfrm>
          <a:solidFill>
            <a:srgbClr val="E3F2E7"/>
          </a:solidFill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         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形成配位键的配体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其原子应该已达到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电子结构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如果还未达到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电子结构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则应该形成正常共价键。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不同的配体和同一中心离子之间形成的配位键强弱不同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一般而言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过渡金属形成的配位键比主族金属形成的配位键稳定。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顿有所悟.eps" descr="id:214749282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531928" y="1028003"/>
            <a:ext cx="1641475" cy="3594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904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719194"/>
          </a:xfrm>
        </p:spPr>
        <p:txBody>
          <a:bodyPr/>
          <a:lstStyle/>
          <a:p>
            <a:pPr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b="1" dirty="0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</a:t>
            </a:r>
            <a:r>
              <a:rPr lang="zh-CN" altLang="zh-CN" b="1" dirty="0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超</a:t>
            </a:r>
            <a:r>
              <a:rPr lang="zh-CN" altLang="zh-CN" b="1" dirty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分子的再认识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超分子的范围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lnSpc>
                <a:spcPct val="140000"/>
              </a:lnSpc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超分子定义中的分子是广义的，包括离子。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组成超分子的粒子间作用力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lnSpc>
                <a:spcPct val="140000"/>
              </a:lnSpc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粒子间作用力为非共价键，主要是静电作用、范德华力和氢键等。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超分子的结构特点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lnSpc>
                <a:spcPct val="140000"/>
              </a:lnSpc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超分子是组成复杂的、有组织的分子聚集体，并保持一定的完整性使其具有明确的微观结构和宏观特性。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超分子的范围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lnSpc>
                <a:spcPct val="140000"/>
              </a:lnSpc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已报道的超分子大环主体有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DNA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、冠醚、环糊精、杯芳烃、杯吡咯、杯咔唑、瓜环葫芦脲、柱芳烃等。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要点2.EPS" descr="id:214749131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62186" y="908720"/>
            <a:ext cx="952500" cy="3340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7381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46237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冠醚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是皇冠状的分子，可有不同大小的空穴适配不同大小的碱金属离子。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18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－冠－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与钾离子形成的超分子结构如图所示。下列说法正确的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含该超分子的物质属于分子晶体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冠醚可用于分离不同的碱金属离子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中心碱金属离子的配位数是不变的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冠醚与碱金属离子之间形成离子键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4典例2.EPS" descr="id:2147492653;FounderCES">
            <a:extLst>
              <a:ext uri="{FF2B5EF4-FFF2-40B4-BE49-F238E27FC236}">
                <a16:creationId xmlns:a16="http://schemas.microsoft.com/office/drawing/2014/main" id="{998FE7EE-51D7-30C4-0569-4E96DEC537C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7229" y="899928"/>
            <a:ext cx="1167995" cy="375767"/>
          </a:xfrm>
          <a:prstGeom prst="rect">
            <a:avLst/>
          </a:prstGeom>
        </p:spPr>
      </p:pic>
      <p:pic>
        <p:nvPicPr>
          <p:cNvPr id="6" name="25gh500.jpg" descr="id:2147492842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7823398" y="2060848"/>
            <a:ext cx="1744345" cy="1804035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8183438" y="3975262"/>
            <a:ext cx="111280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 dirty="0">
                <a:solidFill>
                  <a:srgbClr val="000000"/>
                </a:solidFill>
                <a:cs typeface="Times New Roman" panose="02020603050405020304" pitchFamily="18" charset="0"/>
              </a:rPr>
              <a:t>超分子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923493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冠醚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与碱金属离子形成的配合物中还含有阴离子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该物质是离子晶体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错误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冠醚有不同大小的空穴适配不同大小的碱金属离子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可用于分离不同碱金属离子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正确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中心碱金属离子的配位数是随着空穴大小不同而改变的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错误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冠醚与碱金属离子之间的配位键属于共价键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错误。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FD8BBA97-4829-C4FF-5518-2B3BC485764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5990" y="836712"/>
            <a:ext cx="1046020" cy="428292"/>
          </a:xfrm>
          <a:prstGeom prst="rect">
            <a:avLst/>
          </a:prstGeom>
        </p:spPr>
      </p:pic>
      <p:pic>
        <p:nvPicPr>
          <p:cNvPr id="4" name="25gh500.jpg" descr="id:2147492842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447134" y="3212976"/>
            <a:ext cx="1744345" cy="1804035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5807174" y="5127390"/>
            <a:ext cx="111280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 dirty="0">
                <a:solidFill>
                  <a:srgbClr val="000000"/>
                </a:solidFill>
                <a:cs typeface="Times New Roman" panose="02020603050405020304" pitchFamily="18" charset="0"/>
              </a:rPr>
              <a:t>超分子</a:t>
            </a:r>
            <a:endParaRPr lang="zh-CN" altLang="en-US" dirty="0"/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5929A77D-1E30-B0D6-23A3-F49940DE304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3575" y="3024435"/>
            <a:ext cx="1046020" cy="423292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1405355" y="2996952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>
                <a:solidFill>
                  <a:srgbClr val="000000"/>
                </a:solidFill>
              </a:rPr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0658965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968925"/>
            <a:ext cx="11485848" cy="3900235"/>
          </a:xfrm>
          <a:solidFill>
            <a:srgbClr val="E3F2E7"/>
          </a:solidFill>
        </p:spPr>
        <p:txBody>
          <a:bodyPr/>
          <a:lstStyle/>
          <a:p>
            <a:pPr algn="ctr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超分子的概念理解和重要特征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要正确理解超分子的概念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超分子不是相对分子质量无限大的分子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有的相对分子质量不是很大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超分子不一定是分子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也可能是离子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这里的分子是广义的分子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就如同说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离子是带电的原子或原子团。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正确认识形成超分子的分子之间的弱相互作用力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有人认为它既不同于一般的化学键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也不同于一般的分子间作用力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将其概括为非共价键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有人则将其限于分子间作用力。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顿有所悟.eps" descr="id:2147492863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569252" y="1094201"/>
            <a:ext cx="1641475" cy="3594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694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40768"/>
            <a:ext cx="11485848" cy="1130246"/>
          </a:xfrm>
        </p:spPr>
        <p:txBody>
          <a:bodyPr/>
          <a:lstStyle/>
          <a:p>
            <a:pPr algn="ctr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物质</a:t>
            </a:r>
            <a:r>
              <a:rPr lang="zh-CN" altLang="zh-CN" b="1" dirty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熔、沸点高低的比较规律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共价晶体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情境1.eps" descr="id:214749287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78582" y="1468684"/>
            <a:ext cx="1024890" cy="359410"/>
          </a:xfrm>
          <a:prstGeom prst="rect">
            <a:avLst/>
          </a:prstGeom>
        </p:spPr>
      </p:pic>
      <p:pic>
        <p:nvPicPr>
          <p:cNvPr id="5" name="24情境通.eps" descr="id:2147492870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254851" y="692696"/>
            <a:ext cx="5680710" cy="575945"/>
          </a:xfrm>
          <a:prstGeom prst="rect">
            <a:avLst/>
          </a:prstGeom>
        </p:spPr>
      </p:pic>
      <p:sp>
        <p:nvSpPr>
          <p:cNvPr id="6" name="内容占位符 1"/>
          <p:cNvSpPr txBox="1">
            <a:spLocks/>
          </p:cNvSpPr>
          <p:nvPr/>
        </p:nvSpPr>
        <p:spPr bwMode="auto">
          <a:xfrm>
            <a:off x="2358416" y="2686786"/>
            <a:ext cx="1125840" cy="1130246"/>
          </a:xfrm>
          <a:prstGeom prst="rect">
            <a:avLst/>
          </a:prstGeom>
          <a:noFill/>
          <a:ln w="19050">
            <a:solidFill>
              <a:srgbClr val="00AEEF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原子半</a:t>
            </a:r>
            <a:endParaRPr lang="zh-CN" altLang="zh-CN" sz="105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1"/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径越小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3628272" y="3021077"/>
            <a:ext cx="49244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 dirty="0">
                <a:solidFill>
                  <a:srgbClr val="000000"/>
                </a:solidFill>
                <a:latin typeface="+mj-lt"/>
                <a:cs typeface="Times New Roman" panose="02020603050405020304" pitchFamily="18" charset="0"/>
              </a:rPr>
              <a:t>→</a:t>
            </a:r>
            <a:endParaRPr lang="zh-CN" altLang="en-US" dirty="0">
              <a:latin typeface="+mj-lt"/>
            </a:endParaRPr>
          </a:p>
        </p:txBody>
      </p:sp>
      <p:sp>
        <p:nvSpPr>
          <p:cNvPr id="9" name="内容占位符 1"/>
          <p:cNvSpPr txBox="1">
            <a:spLocks/>
          </p:cNvSpPr>
          <p:nvPr/>
        </p:nvSpPr>
        <p:spPr bwMode="auto">
          <a:xfrm>
            <a:off x="4221861" y="2686786"/>
            <a:ext cx="1125840" cy="1130246"/>
          </a:xfrm>
          <a:prstGeom prst="rect">
            <a:avLst/>
          </a:prstGeom>
          <a:noFill/>
          <a:ln w="19050">
            <a:solidFill>
              <a:srgbClr val="00AEEF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键长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ctr"/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越短</a:t>
            </a:r>
            <a:endParaRPr lang="zh-CN" altLang="en-US" dirty="0"/>
          </a:p>
        </p:txBody>
      </p:sp>
      <p:sp>
        <p:nvSpPr>
          <p:cNvPr id="10" name="内容占位符 1"/>
          <p:cNvSpPr txBox="1">
            <a:spLocks/>
          </p:cNvSpPr>
          <p:nvPr/>
        </p:nvSpPr>
        <p:spPr bwMode="auto">
          <a:xfrm>
            <a:off x="6085306" y="2686786"/>
            <a:ext cx="1125840" cy="1130246"/>
          </a:xfrm>
          <a:prstGeom prst="rect">
            <a:avLst/>
          </a:prstGeom>
          <a:noFill/>
          <a:ln w="19050">
            <a:solidFill>
              <a:srgbClr val="00AEEF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键能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ctr"/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越大</a:t>
            </a:r>
            <a:endParaRPr lang="zh-CN" altLang="en-US" dirty="0"/>
          </a:p>
        </p:txBody>
      </p:sp>
      <p:sp>
        <p:nvSpPr>
          <p:cNvPr id="12" name="矩形 11"/>
          <p:cNvSpPr/>
          <p:nvPr/>
        </p:nvSpPr>
        <p:spPr>
          <a:xfrm>
            <a:off x="8014703" y="2862267"/>
            <a:ext cx="2040943" cy="646331"/>
          </a:xfrm>
          <a:prstGeom prst="rect">
            <a:avLst/>
          </a:prstGeom>
          <a:ln w="19050">
            <a:solidFill>
              <a:srgbClr val="00AEEF"/>
            </a:solidFill>
          </a:ln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dirty="0">
                <a:solidFill>
                  <a:srgbClr val="000000"/>
                </a:solidFill>
                <a:cs typeface="Times New Roman" panose="02020603050405020304" pitchFamily="18" charset="0"/>
              </a:rPr>
              <a:t>熔、沸点越高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5493856" y="2988610"/>
            <a:ext cx="49244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 dirty="0">
                <a:solidFill>
                  <a:srgbClr val="000000"/>
                </a:solidFill>
                <a:latin typeface="+mj-lt"/>
                <a:cs typeface="Times New Roman" panose="02020603050405020304" pitchFamily="18" charset="0"/>
              </a:rPr>
              <a:t>→</a:t>
            </a:r>
            <a:endParaRPr lang="zh-CN" altLang="en-US" dirty="0">
              <a:latin typeface="+mj-lt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7401354" y="2956143"/>
            <a:ext cx="49244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 dirty="0">
                <a:solidFill>
                  <a:srgbClr val="000000"/>
                </a:solidFill>
                <a:latin typeface="+mj-lt"/>
                <a:cs typeface="Times New Roman" panose="02020603050405020304" pitchFamily="18" charset="0"/>
              </a:rPr>
              <a:t>→</a:t>
            </a:r>
            <a:endParaRPr lang="zh-CN" altLang="en-US" dirty="0">
              <a:latin typeface="+mj-lt"/>
            </a:endParaRPr>
          </a:p>
        </p:txBody>
      </p:sp>
      <p:sp>
        <p:nvSpPr>
          <p:cNvPr id="15" name="内容占位符 2"/>
          <p:cNvSpPr txBox="1">
            <a:spLocks/>
          </p:cNvSpPr>
          <p:nvPr/>
        </p:nvSpPr>
        <p:spPr bwMode="auto">
          <a:xfrm>
            <a:off x="360854" y="3976887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612140"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如熔点：金刚石＞碳化硅＞晶体硅。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84179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离子晶体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衡量离子晶体稳定性的物理量是晶格能。晶格能越大，形成的离子晶体越稳定，熔点越高，硬度越大。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一般来说，阴、阳离子所带电荷数越多，离子半径越小，晶格能越大，离子间的作用力就越强，离子晶体的熔、沸点就越高，如熔点：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MgO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＞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NaCl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＞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CsCl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33300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454233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分子晶体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分子间作用力越大，物质的熔、沸点越高；具有分子间氢键的分子晶体熔、沸点反常地高。如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＞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＞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＞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组成和结构相似的分子晶体，相对分子质量越大，熔、沸点越高，如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SnH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＞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GeH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＞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SiH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＞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组成和结构不相似的物质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相对分子质量接近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，分子的极性越大，其熔、沸点越高，如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＞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④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在同分异构体中，一般支链越多，熔、沸点越低，如正戊烷＞异戊烷。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60510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金属晶体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金属离子半径越小，所带电荷数越多，金属阳离子与自由电子静电作用越强，其金属键越强，熔、沸点就越高，如熔、沸点：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Na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＜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Mg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＜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84540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130246"/>
          </a:xfrm>
        </p:spPr>
        <p:txBody>
          <a:bodyPr/>
          <a:lstStyle/>
          <a:p>
            <a:pPr lvl="0"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配位键同样具有饱和性和方向性。一般来说，多数过渡金属的原子或离子形成配位键的数目是基本不变的，如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Ag</a:t>
            </a:r>
            <a:r>
              <a:rPr lang="zh-CN" altLang="zh-CN" b="1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形成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个配位键，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Cu</a:t>
            </a:r>
            <a:r>
              <a:rPr lang="en-US" altLang="zh-CN" b="1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形成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个配位键等。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5gh493.jpg" descr="id:214749270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934966" y="2070179"/>
            <a:ext cx="4953635" cy="177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4697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939814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下列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数据是对应物质的熔点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z="1050" b="1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z="1050" b="1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z="1050" b="1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由以上数据作出的下列判断中错误的是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Na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920℃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时可以导电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BCl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AlF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的晶体类型相同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AlCl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晶体溶于水时破坏的是共价键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表中物质都不属于金属晶体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24典例1.eps" descr="id:2147492884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78582" y="862065"/>
            <a:ext cx="1116965" cy="359410"/>
          </a:xfrm>
          <a:prstGeom prst="rect">
            <a:avLst/>
          </a:prstGeom>
        </p:spPr>
      </p:pic>
      <p:graphicFrame>
        <p:nvGraphicFramePr>
          <p:cNvPr id="6" name="表格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31149032"/>
              </p:ext>
            </p:extLst>
          </p:nvPr>
        </p:nvGraphicFramePr>
        <p:xfrm>
          <a:off x="343711" y="1567625"/>
          <a:ext cx="11502992" cy="1097280"/>
        </p:xfrm>
        <a:graphic>
          <a:graphicData uri="http://schemas.openxmlformats.org/drawingml/2006/table">
            <a:tbl>
              <a:tblPr firstRow="1" firstCol="1" bandRow="1"/>
              <a:tblGrid>
                <a:gridCol w="242483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1747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1747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81517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81517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812871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物质</a:t>
                      </a:r>
                      <a:endParaRPr lang="zh-CN" sz="10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Na</a:t>
                      </a:r>
                      <a:r>
                        <a:rPr lang="en-US" sz="2400" b="1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BCl</a:t>
                      </a:r>
                      <a:r>
                        <a:rPr lang="en-US" sz="2400" b="1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AlF</a:t>
                      </a:r>
                      <a:r>
                        <a:rPr lang="en-US" sz="2400" b="1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AlCl</a:t>
                      </a:r>
                      <a:r>
                        <a:rPr lang="en-US" sz="2400" b="1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SiO</a:t>
                      </a:r>
                      <a:r>
                        <a:rPr lang="en-US" sz="2400" b="1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熔点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/℃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920</a:t>
                      </a:r>
                      <a:endParaRPr lang="zh-CN" sz="10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－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107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291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190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713</a:t>
                      </a:r>
                      <a:endParaRPr lang="zh-CN" sz="10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03527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46237"/>
          </a:xfrm>
        </p:spPr>
        <p:txBody>
          <a:bodyPr/>
          <a:lstStyle/>
          <a:p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根据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表格数据可知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Na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O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的熔点为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920℃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则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920℃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时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Na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O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已经熔化并生成自由移动的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Na</a:t>
            </a:r>
            <a:r>
              <a:rPr lang="zh-CN" altLang="zh-CN" b="1" baseline="300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O</a:t>
            </a:r>
            <a:r>
              <a:rPr lang="en-US" altLang="zh-CN" b="1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2</a:t>
            </a:r>
            <a:r>
              <a:rPr lang="zh-CN" altLang="zh-CN" b="1" baseline="300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可以导电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正确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根据表格数据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BCl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3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的熔点为</a:t>
            </a:r>
            <a:r>
              <a:rPr lang="zh-CN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107℃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熔点低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为分子晶体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AlF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3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的熔点为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291℃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熔点较高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为离子晶体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二者的晶体类型不相同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错误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AlCl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3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属于共价化合物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只含有共价键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晶体溶于水时破坏的是共价键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生成氯离子和铝离子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正确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金属晶体是金属单质或合金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表中物质都是化合物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不属于金属晶体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正确。</a:t>
            </a:r>
            <a:endParaRPr lang="zh-CN" altLang="en-US" dirty="0"/>
          </a:p>
        </p:txBody>
      </p:sp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40301479"/>
              </p:ext>
            </p:extLst>
          </p:nvPr>
        </p:nvGraphicFramePr>
        <p:xfrm>
          <a:off x="343711" y="4275936"/>
          <a:ext cx="11502992" cy="1097280"/>
        </p:xfrm>
        <a:graphic>
          <a:graphicData uri="http://schemas.openxmlformats.org/drawingml/2006/table">
            <a:tbl>
              <a:tblPr firstRow="1" firstCol="1" bandRow="1"/>
              <a:tblGrid>
                <a:gridCol w="242483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1747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1747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81517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81517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812871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物质</a:t>
                      </a:r>
                      <a:endParaRPr lang="zh-CN" sz="10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Na</a:t>
                      </a:r>
                      <a:r>
                        <a:rPr lang="en-US" sz="2400" b="1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BCl</a:t>
                      </a:r>
                      <a:r>
                        <a:rPr lang="en-US" sz="2400" b="1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AlF</a:t>
                      </a:r>
                      <a:r>
                        <a:rPr lang="en-US" sz="2400" b="1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AlCl</a:t>
                      </a:r>
                      <a:r>
                        <a:rPr lang="en-US" sz="2400" b="1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SiO</a:t>
                      </a:r>
                      <a:r>
                        <a:rPr lang="en-US" sz="2400" b="1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熔点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/℃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920</a:t>
                      </a:r>
                      <a:endParaRPr lang="zh-CN" sz="10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－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107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291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190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713</a:t>
                      </a:r>
                      <a:endParaRPr lang="zh-CN" sz="10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pic>
        <p:nvPicPr>
          <p:cNvPr id="4" name="图片 3">
            <a:extLst>
              <a:ext uri="{FF2B5EF4-FFF2-40B4-BE49-F238E27FC236}">
                <a16:creationId xmlns:a16="http://schemas.microsoft.com/office/drawing/2014/main" id="{BE7F38F7-DD22-BD96-D730-313123BBF0E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1253" y="843403"/>
            <a:ext cx="978786" cy="44322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5990" y="5644651"/>
            <a:ext cx="1046020" cy="423292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1424017" y="5631631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>
                <a:solidFill>
                  <a:srgbClr val="000000"/>
                </a:solidFill>
              </a:rPr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3271768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952668"/>
            <a:ext cx="11485848" cy="1684244"/>
          </a:xfrm>
          <a:solidFill>
            <a:srgbClr val="E3F2E7"/>
          </a:solidFill>
        </p:spPr>
        <p:txBody>
          <a:bodyPr/>
          <a:lstStyle/>
          <a:p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          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晶体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的熔点一般是共价晶体</a:t>
            </a:r>
            <a:r>
              <a:rPr lang="zh-CN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＞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离子晶体</a:t>
            </a:r>
            <a:r>
              <a:rPr lang="zh-CN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＞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分子晶体。同类晶体比较熔点高低时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共价晶体一般根据原子半径大小判断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分子晶体看范德华力和氢键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注意有分子间氢键的物质熔点反常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离子晶体看离子键强弱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金属晶体看金属键强弱。</a:t>
            </a:r>
            <a:endParaRPr lang="zh-CN" altLang="en-US" dirty="0"/>
          </a:p>
        </p:txBody>
      </p:sp>
      <p:pic>
        <p:nvPicPr>
          <p:cNvPr id="4" name="提分绝招A.eps" descr="id:2147492913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78582" y="1049951"/>
            <a:ext cx="1581785" cy="3594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7676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</a:t>
            </a:r>
            <a:r>
              <a:rPr lang="zh-CN" altLang="zh-CN" b="1" dirty="0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硅酸盐的长</a:t>
            </a:r>
            <a:r>
              <a:rPr lang="zh-CN" altLang="zh-CN" b="1" dirty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链分子组成的确定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硅酸盐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长链化学组成的确定方法——切割法。</a:t>
            </a:r>
            <a:endParaRPr lang="zh-CN" altLang="en-US" dirty="0"/>
          </a:p>
        </p:txBody>
      </p:sp>
      <p:pic>
        <p:nvPicPr>
          <p:cNvPr id="3" name="情境2.eps" descr="id:214749292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78582" y="891476"/>
            <a:ext cx="1024890" cy="359410"/>
          </a:xfrm>
          <a:prstGeom prst="rect">
            <a:avLst/>
          </a:prstGeom>
        </p:spPr>
      </p:pic>
      <p:pic>
        <p:nvPicPr>
          <p:cNvPr id="4" name="qs136.jpg" descr="id:2147492927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853975" y="2060848"/>
            <a:ext cx="4329464" cy="1085586"/>
          </a:xfrm>
          <a:prstGeom prst="rect">
            <a:avLst/>
          </a:prstGeom>
        </p:spPr>
      </p:pic>
      <p:sp>
        <p:nvSpPr>
          <p:cNvPr id="5" name="内容占位符 1"/>
          <p:cNvSpPr txBox="1">
            <a:spLocks/>
          </p:cNvSpPr>
          <p:nvPr/>
        </p:nvSpPr>
        <p:spPr bwMode="auto">
          <a:xfrm>
            <a:off x="1126654" y="3450882"/>
            <a:ext cx="1125840" cy="1130246"/>
          </a:xfrm>
          <a:prstGeom prst="rect">
            <a:avLst/>
          </a:prstGeom>
          <a:noFill/>
          <a:ln w="19050">
            <a:solidFill>
              <a:srgbClr val="00AEEF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40000"/>
              </a:lnSpc>
              <a:spcAft>
                <a:spcPts val="0"/>
              </a:spcAft>
            </a:pP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切割重</a:t>
            </a:r>
            <a:endParaRPr lang="zh-CN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1">
              <a:lnSpc>
                <a:spcPct val="140000"/>
              </a:lnSpc>
            </a:pP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复单元</a:t>
            </a:r>
            <a:endParaRPr lang="zh-CN" altLang="en-US" dirty="0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50790" y="3982953"/>
            <a:ext cx="539828" cy="66103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588497" y="4653136"/>
            <a:ext cx="202153" cy="650999"/>
          </a:xfrm>
          <a:prstGeom prst="rect">
            <a:avLst/>
          </a:prstGeom>
        </p:spPr>
      </p:pic>
      <p:sp>
        <p:nvSpPr>
          <p:cNvPr id="8" name="内容占位符 1"/>
          <p:cNvSpPr txBox="1">
            <a:spLocks/>
          </p:cNvSpPr>
          <p:nvPr/>
        </p:nvSpPr>
        <p:spPr bwMode="auto">
          <a:xfrm>
            <a:off x="3003848" y="3465825"/>
            <a:ext cx="6454432" cy="1126462"/>
          </a:xfrm>
          <a:prstGeom prst="rect">
            <a:avLst/>
          </a:prstGeom>
          <a:noFill/>
          <a:ln w="19050">
            <a:solidFill>
              <a:srgbClr val="00AEEF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40000"/>
              </a:lnSpc>
              <a:spcAft>
                <a:spcPts val="0"/>
              </a:spcAft>
            </a:pPr>
            <a:endParaRPr lang="en-US" altLang="zh-CN" sz="1200" b="1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40000"/>
              </a:lnSpc>
              <a:spcAft>
                <a:spcPts val="0"/>
              </a:spcAft>
            </a:pP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从长链结构中切割出的重复结构单元为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40000"/>
              </a:lnSpc>
              <a:spcAft>
                <a:spcPts val="0"/>
              </a:spcAft>
            </a:pPr>
            <a:endParaRPr lang="zh-CN" altLang="en-US" sz="1200" dirty="0"/>
          </a:p>
        </p:txBody>
      </p:sp>
      <p:pic>
        <p:nvPicPr>
          <p:cNvPr id="9" name="qs137.jpg" descr="id:2147492934;FounderCES"/>
          <p:cNvPicPr/>
          <p:nvPr/>
        </p:nvPicPr>
        <p:blipFill>
          <a:blip r:embed="rId6"/>
          <a:stretch>
            <a:fillRect/>
          </a:stretch>
        </p:blipFill>
        <p:spPr>
          <a:xfrm>
            <a:off x="8450168" y="3605763"/>
            <a:ext cx="792088" cy="854087"/>
          </a:xfrm>
          <a:prstGeom prst="rect">
            <a:avLst/>
          </a:prstGeom>
        </p:spPr>
      </p:pic>
      <p:sp>
        <p:nvSpPr>
          <p:cNvPr id="10" name="内容占位符 1"/>
          <p:cNvSpPr txBox="1">
            <a:spLocks/>
          </p:cNvSpPr>
          <p:nvPr/>
        </p:nvSpPr>
        <p:spPr bwMode="auto">
          <a:xfrm>
            <a:off x="1124949" y="5373216"/>
            <a:ext cx="1125840" cy="1133965"/>
          </a:xfrm>
          <a:prstGeom prst="rect">
            <a:avLst/>
          </a:prstGeom>
          <a:noFill/>
          <a:ln w="19050">
            <a:solidFill>
              <a:srgbClr val="00AEEF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40000"/>
              </a:lnSpc>
              <a:spcAft>
                <a:spcPts val="0"/>
              </a:spcAft>
            </a:pP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分析共</a:t>
            </a:r>
            <a:endParaRPr lang="zh-CN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1">
              <a:lnSpc>
                <a:spcPct val="140000"/>
              </a:lnSpc>
            </a:pP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用情况</a:t>
            </a:r>
            <a:endParaRPr lang="zh-CN" altLang="en-US" dirty="0"/>
          </a:p>
        </p:txBody>
      </p:sp>
      <p:sp>
        <p:nvSpPr>
          <p:cNvPr id="11" name="内容占位符 1"/>
          <p:cNvSpPr txBox="1">
            <a:spLocks/>
          </p:cNvSpPr>
          <p:nvPr/>
        </p:nvSpPr>
        <p:spPr bwMode="auto">
          <a:xfrm>
            <a:off x="3003848" y="5363885"/>
            <a:ext cx="8628992" cy="1126462"/>
          </a:xfrm>
          <a:prstGeom prst="rect">
            <a:avLst/>
          </a:prstGeom>
          <a:noFill/>
          <a:ln w="19050">
            <a:solidFill>
              <a:srgbClr val="00AEEF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40000"/>
              </a:lnSpc>
              <a:spcAft>
                <a:spcPts val="0"/>
              </a:spcAft>
            </a:pP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上述结构单元中独用的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原子数目为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，氧原子有两种情况：独用的是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，共用的是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即标号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的氧原子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71687" y="5894064"/>
            <a:ext cx="539828" cy="661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6407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02170" y="908720"/>
            <a:ext cx="202153" cy="650999"/>
          </a:xfrm>
          <a:prstGeom prst="rect">
            <a:avLst/>
          </a:prstGeom>
        </p:spPr>
      </p:pic>
      <p:sp>
        <p:nvSpPr>
          <p:cNvPr id="6" name="内容占位符 1"/>
          <p:cNvSpPr txBox="1">
            <a:spLocks/>
          </p:cNvSpPr>
          <p:nvPr/>
        </p:nvSpPr>
        <p:spPr bwMode="auto">
          <a:xfrm>
            <a:off x="838622" y="1790979"/>
            <a:ext cx="1125840" cy="1133965"/>
          </a:xfrm>
          <a:prstGeom prst="rect">
            <a:avLst/>
          </a:prstGeom>
          <a:noFill/>
          <a:ln w="19050">
            <a:solidFill>
              <a:srgbClr val="00AEEF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计算原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子数目</a:t>
            </a:r>
            <a:endParaRPr lang="zh-CN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内容占位符 1"/>
              <p:cNvSpPr txBox="1">
                <a:spLocks/>
              </p:cNvSpPr>
              <p:nvPr/>
            </p:nvSpPr>
            <p:spPr bwMode="auto">
              <a:xfrm>
                <a:off x="2717520" y="1619469"/>
                <a:ext cx="8850293" cy="1443985"/>
              </a:xfrm>
              <a:prstGeom prst="rect">
                <a:avLst/>
              </a:prstGeom>
              <a:noFill/>
              <a:ln w="19050">
                <a:solidFill>
                  <a:srgbClr val="00AEEF"/>
                </a:solidFill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spAutoFit/>
              </a:bodyPr>
              <a:lstStyle>
                <a:lvl1pPr marL="0" indent="0" algn="just" rtl="0" fontAlgn="base">
                  <a:lnSpc>
                    <a:spcPct val="150000"/>
                  </a:lnSpc>
                  <a:spcBef>
                    <a:spcPts val="0"/>
                  </a:spcBef>
                  <a:spcAft>
                    <a:spcPct val="0"/>
                  </a:spcAft>
                  <a:buFontTx/>
                  <a:buNone/>
                  <a:tabLst>
                    <a:tab pos="5645150" algn="l"/>
                    <a:tab pos="9862820" algn="l"/>
                  </a:tabLst>
                  <a:defRPr sz="24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spcAft>
                    <a:spcPts val="0"/>
                  </a:spcAft>
                </a:pP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上述结构单元中，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Si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原子数为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，氧原子数为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×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，即硅、氧原子数之比为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∶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，则其组成为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SiO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en-US" altLang="zh-CN" b="1" i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7" name="内容占位符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717520" y="1619469"/>
                <a:ext cx="8850293" cy="1443985"/>
              </a:xfrm>
              <a:prstGeom prst="rect">
                <a:avLst/>
              </a:prstGeom>
              <a:blipFill rotWithShape="0">
                <a:blip r:embed="rId3"/>
                <a:stretch>
                  <a:fillRect l="-1031" r="-893" b="-3333"/>
                </a:stretch>
              </a:blipFill>
              <a:ln w="19050">
                <a:solidFill>
                  <a:srgbClr val="00AEEF"/>
                </a:solidFill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图片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85360" y="2149648"/>
            <a:ext cx="539828" cy="66103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02170" y="3074466"/>
            <a:ext cx="202153" cy="650999"/>
          </a:xfrm>
          <a:prstGeom prst="rect">
            <a:avLst/>
          </a:prstGeom>
        </p:spPr>
      </p:pic>
      <p:sp>
        <p:nvSpPr>
          <p:cNvPr id="10" name="内容占位符 1"/>
          <p:cNvSpPr txBox="1">
            <a:spLocks/>
          </p:cNvSpPr>
          <p:nvPr/>
        </p:nvSpPr>
        <p:spPr bwMode="auto">
          <a:xfrm>
            <a:off x="838622" y="3956725"/>
            <a:ext cx="1125840" cy="1133965"/>
          </a:xfrm>
          <a:prstGeom prst="rect">
            <a:avLst/>
          </a:prstGeom>
          <a:noFill/>
          <a:ln w="19050">
            <a:solidFill>
              <a:srgbClr val="00AEEF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确定电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荷数目</a:t>
            </a:r>
            <a:endParaRPr lang="zh-CN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内容占位符 1"/>
              <p:cNvSpPr txBox="1">
                <a:spLocks/>
              </p:cNvSpPr>
              <p:nvPr/>
            </p:nvSpPr>
            <p:spPr bwMode="auto">
              <a:xfrm>
                <a:off x="2717520" y="3785215"/>
                <a:ext cx="8850293" cy="1231876"/>
              </a:xfrm>
              <a:prstGeom prst="rect">
                <a:avLst/>
              </a:prstGeom>
              <a:noFill/>
              <a:ln w="19050">
                <a:solidFill>
                  <a:srgbClr val="00AEEF"/>
                </a:solidFill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spAutoFit/>
              </a:bodyPr>
              <a:lstStyle>
                <a:lvl1pPr marL="0" indent="0" algn="just" rtl="0" fontAlgn="base">
                  <a:lnSpc>
                    <a:spcPct val="150000"/>
                  </a:lnSpc>
                  <a:spcBef>
                    <a:spcPts val="0"/>
                  </a:spcBef>
                  <a:spcAft>
                    <a:spcPct val="0"/>
                  </a:spcAft>
                  <a:buFontTx/>
                  <a:buNone/>
                  <a:tabLst>
                    <a:tab pos="5645150" algn="l"/>
                    <a:tab pos="9862820" algn="l"/>
                  </a:tabLst>
                  <a:defRPr sz="24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spcAft>
                    <a:spcPts val="0"/>
                  </a:spcAft>
                </a:pP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从结构单元中可以看出硅元素的化合价为＋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，氧元素的化合价为－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，则其化学组成为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SiO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m:rPr>
                            <m:nor/>
                          </m:rPr>
                          <a:rPr lang="en-US" altLang="zh-CN" b="1">
                            <a:solidFill>
                              <a:srgbClr val="000000"/>
                            </a:solidFill>
                            <a:latin typeface="宋体" panose="02010600030101010101" pitchFamily="2" charset="-122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)</m:t>
                        </m:r>
                      </m:e>
                      <m:sub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𝒏</m:t>
                        </m:r>
                      </m:sub>
                      <m:sup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𝒏</m:t>
                        </m:r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−</m:t>
                        </m:r>
                      </m:sup>
                    </m:sSubSup>
                  </m:oMath>
                </a14:m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1" name="内容占位符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717520" y="3785215"/>
                <a:ext cx="8850293" cy="1231876"/>
              </a:xfrm>
              <a:prstGeom prst="rect">
                <a:avLst/>
              </a:prstGeom>
              <a:blipFill rotWithShape="0">
                <a:blip r:embed="rId5"/>
                <a:stretch>
                  <a:fillRect l="-1031" r="-893" b="-9268"/>
                </a:stretch>
              </a:blipFill>
              <a:ln w="19050">
                <a:solidFill>
                  <a:srgbClr val="00AEEF"/>
                </a:solidFill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2" name="图片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85360" y="4315394"/>
            <a:ext cx="539828" cy="661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8423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3691395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</a:pPr>
                <a:r>
                  <a:rPr lang="en-US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               </a:t>
                </a:r>
                <a:r>
                  <a:rPr lang="zh-CN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硅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的含氧化合物都以硅氧四面体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Si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𝐎</m:t>
                        </m:r>
                      </m:e>
                      <m:sub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𝟒</m:t>
                        </m:r>
                      </m:sub>
                      <m:sup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𝟒</m:t>
                        </m:r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−</m:t>
                        </m:r>
                      </m:sup>
                    </m:sSubSup>
                  </m:oMath>
                </a14:m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作为基本结构单元，如图甲所示，也可表示为图乙。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ctr" hangingPunct="0">
                  <a:spcAft>
                    <a:spcPts val="0"/>
                  </a:spcAft>
                </a:pPr>
                <a:endParaRPr lang="en-US" altLang="zh-CN" b="1" dirty="0" smtClean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ctr" hangingPunct="0">
                  <a:spcAft>
                    <a:spcPts val="0"/>
                  </a:spcAft>
                </a:pPr>
                <a:endParaRPr lang="en-US" altLang="zh-CN" b="1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ctr" hangingPunct="0">
                  <a:spcAft>
                    <a:spcPts val="0"/>
                  </a:spcAft>
                </a:pP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硅氧四面体通过共用氧原子可形成各种不同的硅酸根离子，如图丙和图丁，则丙的化学式为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　　　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。在无限长链的硅酸根离子中硅、氧原子个数比为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　　　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。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内容占位符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3691395"/>
              </a:xfrm>
              <a:blipFill rotWithShape="0">
                <a:blip r:embed="rId2"/>
                <a:stretch>
                  <a:fillRect l="-796" r="-849" b="-33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qs138.jpg" descr="id:2147492948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727926" y="1675964"/>
            <a:ext cx="4734560" cy="1383665"/>
          </a:xfrm>
          <a:prstGeom prst="rect">
            <a:avLst/>
          </a:prstGeom>
        </p:spPr>
      </p:pic>
      <p:pic>
        <p:nvPicPr>
          <p:cNvPr id="7" name="qs139.jpg" descr="id:2147492955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3652996" y="4509120"/>
            <a:ext cx="4884420" cy="1626870"/>
          </a:xfrm>
          <a:prstGeom prst="rect">
            <a:avLst/>
          </a:prstGeom>
        </p:spPr>
      </p:pic>
      <p:pic>
        <p:nvPicPr>
          <p:cNvPr id="10" name="24典例2.eps" descr="id:2147492941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513745" y="890058"/>
            <a:ext cx="1116965" cy="3594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2768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1932580"/>
              </a:xfrm>
            </p:spPr>
            <p:txBody>
              <a:bodyPr/>
              <a:lstStyle/>
              <a:p>
                <a:r>
                  <a:rPr lang="en-US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             </a:t>
                </a:r>
                <a:r>
                  <a:rPr lang="zh-CN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由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图可知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甲的化学式为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Si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zh-CN" altLang="zh-CN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𝐎</m:t>
                        </m:r>
                      </m:e>
                      <m:sub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𝟒</m:t>
                        </m:r>
                      </m:sub>
                      <m:sup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𝟒</m:t>
                        </m:r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</a:rPr>
                          <m:t>−</m:t>
                        </m:r>
                      </m:sup>
                    </m:sSubSup>
                  </m:oMath>
                </a14:m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形成的二聚硅酸根离子是由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2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个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Si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zh-CN" altLang="zh-CN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𝐎</m:t>
                        </m:r>
                      </m:e>
                      <m:sub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𝟒</m:t>
                        </m:r>
                      </m:sub>
                      <m:sup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𝟒</m:t>
                        </m:r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</a:rPr>
                          <m:t>−</m:t>
                        </m:r>
                      </m:sup>
                    </m:sSubSup>
                  </m:oMath>
                </a14:m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通过共用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1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个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O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原子形成的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可知丙的化学式为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Si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2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zh-CN" altLang="zh-CN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𝐎</m:t>
                        </m:r>
                      </m:e>
                      <m:sub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𝟕</m:t>
                        </m:r>
                      </m:sub>
                      <m:sup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𝟔</m:t>
                        </m:r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</a:rPr>
                          <m:t>−</m:t>
                        </m:r>
                      </m:sup>
                    </m:sSubSup>
                  </m:oMath>
                </a14:m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；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根据丁的结构可知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每个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Si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zh-CN" altLang="zh-CN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𝐎</m:t>
                        </m:r>
                      </m:e>
                      <m:sub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𝟒</m:t>
                        </m:r>
                      </m:sub>
                      <m:sup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𝟒</m:t>
                        </m:r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</a:rPr>
                          <m:t>−</m:t>
                        </m:r>
                      </m:sup>
                    </m:sSubSup>
                  </m:oMath>
                </a14:m>
                <a:r>
                  <a:rPr lang="zh-CN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与</a:t>
                </a:r>
                <a:endParaRPr lang="en-US" altLang="zh-CN" b="1" dirty="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endParaRPr>
              </a:p>
              <a:p>
                <a:pPr>
                  <a:lnSpc>
                    <a:spcPct val="120000"/>
                  </a:lnSpc>
                </a:pPr>
                <a:r>
                  <a:rPr lang="zh-CN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相邻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2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个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Si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zh-CN" altLang="zh-CN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𝐎</m:t>
                        </m:r>
                      </m:e>
                      <m:sub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𝟒</m:t>
                        </m:r>
                      </m:sub>
                      <m:sup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𝟒</m:t>
                        </m:r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</a:rPr>
                          <m:t>−</m:t>
                        </m:r>
                      </m:sup>
                    </m:sSubSup>
                  </m:oMath>
                </a14:m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均共用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1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个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O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原子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Si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、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O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原子个数比为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1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cs typeface="Times New Roman" panose="02020603050405020304" pitchFamily="18" charset="0"/>
                  </a:rPr>
                  <a:t>∶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zh-CN" altLang="zh-CN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  <m:r>
                          <a:rPr lang="en-US" altLang="zh-CN" b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  <m:r>
                          <a:rPr lang="en-US" altLang="zh-CN" b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</a:rPr>
                          <m:t>×</m:t>
                        </m:r>
                        <m:f>
                          <m:fPr>
                            <m:ctrlPr>
                              <a:rPr lang="zh-CN" altLang="zh-CN" b="1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𝟏</m:t>
                            </m:r>
                          </m:num>
                          <m:den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den>
                        </m:f>
                      </m:e>
                    </m:d>
                  </m:oMath>
                </a14:m>
                <a:r>
                  <a:rPr lang="zh-CN" altLang="zh-CN" b="1" dirty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1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cs typeface="Times New Roman" panose="02020603050405020304" pitchFamily="18" charset="0"/>
                  </a:rPr>
                  <a:t>∶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3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。</a:t>
                </a:r>
                <a:endParaRPr lang="zh-CN" altLang="en-US" dirty="0"/>
              </a:p>
            </p:txBody>
          </p:sp>
        </mc:Choice>
        <mc:Fallback xmlns="">
          <p:sp>
            <p:nvSpPr>
              <p:cNvPr id="2" name="内容占位符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1932580"/>
              </a:xfrm>
              <a:blipFill rotWithShape="0">
                <a:blip r:embed="rId2"/>
                <a:stretch>
                  <a:fillRect l="-796" r="-849" b="-157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图片 2">
            <a:extLst>
              <a:ext uri="{FF2B5EF4-FFF2-40B4-BE49-F238E27FC236}">
                <a16:creationId xmlns:a16="http://schemas.microsoft.com/office/drawing/2014/main" id="{BE7F38F7-DD22-BD96-D730-313123BBF0E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5900" y="862065"/>
            <a:ext cx="978786" cy="443225"/>
          </a:xfrm>
          <a:prstGeom prst="rect">
            <a:avLst/>
          </a:prstGeom>
        </p:spPr>
      </p:pic>
      <p:pic>
        <p:nvPicPr>
          <p:cNvPr id="4" name="qs138.jpg" descr="id:2147492948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3627117" y="2882198"/>
            <a:ext cx="4734560" cy="1383665"/>
          </a:xfrm>
          <a:prstGeom prst="rect">
            <a:avLst/>
          </a:prstGeom>
        </p:spPr>
      </p:pic>
      <p:pic>
        <p:nvPicPr>
          <p:cNvPr id="5" name="qs139.jpg" descr="id:2147492955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3661568" y="4365104"/>
            <a:ext cx="4884420" cy="1626870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id="{75C237BB-760D-EC15-12E5-02A2F46B668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60854" y="6061955"/>
            <a:ext cx="1046020" cy="423292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7" name="矩形 6"/>
              <p:cNvSpPr/>
              <p:nvPr/>
            </p:nvSpPr>
            <p:spPr>
              <a:xfrm>
                <a:off x="1406874" y="5877272"/>
                <a:ext cx="1999202" cy="68262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just">
                  <a:lnSpc>
                    <a:spcPct val="150000"/>
                  </a:lnSpc>
                  <a:spcAft>
                    <a:spcPts val="0"/>
                  </a:spcAft>
                </a:pPr>
                <a:r>
                  <a:rPr lang="en-US" altLang="zh-CN" sz="2400" dirty="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Si</a:t>
                </a:r>
                <a:r>
                  <a:rPr lang="en-US" altLang="zh-CN" sz="2400" baseline="-25000" dirty="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2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zh-CN" altLang="zh-CN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US" altLang="zh-CN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𝐎</m:t>
                        </m:r>
                      </m:e>
                      <m:sub>
                        <m:r>
                          <a:rPr lang="en-US" altLang="zh-CN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𝟕</m:t>
                        </m:r>
                      </m:sub>
                      <m:sup>
                        <m:r>
                          <a:rPr lang="en-US" altLang="zh-CN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𝟔</m:t>
                        </m:r>
                        <m:r>
                          <a:rPr lang="en-US" altLang="zh-CN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−</m:t>
                        </m:r>
                      </m:sup>
                    </m:sSubSup>
                  </m:oMath>
                </a14:m>
                <a:r>
                  <a:rPr lang="zh-CN" altLang="zh-CN" sz="2400" dirty="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　</a:t>
                </a:r>
                <a:r>
                  <a:rPr lang="en-US" altLang="zh-CN" sz="2400" dirty="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1</a:t>
                </a:r>
                <a:r>
                  <a:rPr lang="en-US" altLang="zh-CN" sz="2400" dirty="0">
                    <a:solidFill>
                      <a:srgbClr val="000000"/>
                    </a:solidFill>
                    <a:latin typeface="宋体" panose="02010600030101010101" pitchFamily="2" charset="-122"/>
                    <a:cs typeface="Times New Roman" panose="02020603050405020304" pitchFamily="18" charset="0"/>
                  </a:rPr>
                  <a:t>∶</a:t>
                </a:r>
                <a:r>
                  <a:rPr lang="en-US" altLang="zh-CN" sz="2400" dirty="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3</a:t>
                </a:r>
                <a:endParaRPr lang="zh-CN" altLang="zh-CN" sz="1050" dirty="0">
                  <a:solidFill>
                    <a:srgbClr val="000000"/>
                  </a:solidFill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7" name="矩形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06874" y="5877272"/>
                <a:ext cx="1999202" cy="682623"/>
              </a:xfrm>
              <a:prstGeom prst="rect">
                <a:avLst/>
              </a:prstGeom>
              <a:blipFill>
                <a:blip r:embed="rId7"/>
                <a:stretch>
                  <a:fillRect l="-4878" r="-3963" b="-892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8918800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3363998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</a:pPr>
                <a:r>
                  <a:rPr lang="en-US" altLang="zh-CN" b="1" dirty="0" smtClean="0">
                    <a:solidFill>
                      <a:srgbClr val="1EB26A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                </a:t>
                </a:r>
                <a:r>
                  <a:rPr lang="zh-CN" altLang="zh-CN" b="1" dirty="0" smtClean="0">
                    <a:solidFill>
                      <a:srgbClr val="1EB26A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晶体</a:t>
                </a:r>
                <a:r>
                  <a:rPr lang="zh-CN" altLang="zh-CN" b="1" dirty="0">
                    <a:solidFill>
                      <a:srgbClr val="1EB26A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中粒子空间占有率的计算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计算步骤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计算晶胞中含有几个粒子。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找出原子半径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R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与晶胞棱长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的关系。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利用公式计算粒子的空间利用率：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η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zh-CN" altLang="zh-CN" b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晶胞中含有的粒子的体积</m:t>
                        </m:r>
                      </m:num>
                      <m:den>
                        <m:r>
                          <m:rPr>
                            <m:nor/>
                          </m:rPr>
                          <a:rPr lang="zh-CN" altLang="zh-CN" b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晶胞的体积</m:t>
                        </m:r>
                      </m:den>
                    </m:f>
                  </m:oMath>
                </a14:m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×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100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％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内容占位符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3363998"/>
              </a:xfrm>
              <a:blipFill rotWithShape="0">
                <a:blip r:embed="rId2"/>
                <a:stretch>
                  <a:fillRect l="-79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情境3.eps" descr="id:2147492976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78582" y="862065"/>
            <a:ext cx="1024890" cy="3594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8159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4240392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</a:pP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典型结构分类示例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简单立方结构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ctr" hangingPunct="0">
                  <a:spcAft>
                    <a:spcPts val="0"/>
                  </a:spcAft>
                </a:pPr>
                <a:endParaRPr lang="en-US" altLang="zh-CN" b="1" dirty="0" smtClean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ctr" hangingPunct="0">
                  <a:spcAft>
                    <a:spcPts val="0"/>
                  </a:spcAft>
                </a:pP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 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indent="612140" hangingPunct="0">
                  <a:spcAft>
                    <a:spcPts val="0"/>
                  </a:spcAft>
                </a:pP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设原子半径为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R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，由于原子在晶胞棱的方向上相切，可以计算出晶胞参数：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R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α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β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γ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90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°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。每个晶胞中包含一个原子。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>
                  <a:lnSpc>
                    <a:spcPct val="100000"/>
                  </a:lnSpc>
                </a:pP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η</a:t>
                </a:r>
                <a:r>
                  <a:rPr lang="zh-CN" altLang="zh-CN" b="1" dirty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𝟏</m:t>
                        </m:r>
                        <m:r>
                          <a:rPr lang="en-US" altLang="zh-CN" b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</a:rPr>
                          <m:t>×</m:t>
                        </m:r>
                        <m:f>
                          <m:fPr>
                            <m:ctrlPr>
                              <a:rPr lang="zh-CN" altLang="zh-CN" b="1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𝟒</m:t>
                            </m:r>
                          </m:num>
                          <m:den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𝟑</m:t>
                            </m:r>
                          </m:den>
                        </m:f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𝛑</m:t>
                        </m:r>
                        <m:sSup>
                          <m:sSupPr>
                            <m:ctrlPr>
                              <a:rPr lang="zh-CN" altLang="zh-CN" b="1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𝑹</m:t>
                            </m:r>
                          </m:e>
                          <m:sup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𝟑</m:t>
                            </m:r>
                          </m:sup>
                        </m:sSup>
                      </m:num>
                      <m:den>
                        <m:sSup>
                          <m:sSupPr>
                            <m:ctrlPr>
                              <a:rPr lang="zh-CN" altLang="zh-CN" b="1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𝒂</m:t>
                            </m:r>
                          </m:e>
                          <m:sup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𝟑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cs typeface="Times New Roman" panose="02020603050405020304" pitchFamily="18" charset="0"/>
                  </a:rPr>
                  <a:t>×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100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％</a:t>
                </a:r>
                <a:r>
                  <a:rPr lang="zh-CN" altLang="zh-CN" b="1" dirty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𝟏</m:t>
                        </m:r>
                        <m:r>
                          <a:rPr lang="en-US" altLang="zh-CN" b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</a:rPr>
                          <m:t>×</m:t>
                        </m:r>
                        <m:f>
                          <m:fPr>
                            <m:ctrlPr>
                              <a:rPr lang="zh-CN" altLang="zh-CN" b="1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𝟒</m:t>
                            </m:r>
                          </m:num>
                          <m:den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𝟑</m:t>
                            </m:r>
                          </m:den>
                        </m:f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𝛑</m:t>
                        </m:r>
                        <m:sSup>
                          <m:sSupPr>
                            <m:ctrlPr>
                              <a:rPr lang="zh-CN" altLang="zh-CN" b="1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𝑹</m:t>
                            </m:r>
                          </m:e>
                          <m:sup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𝟑</m:t>
                            </m:r>
                          </m:sup>
                        </m:sSup>
                      </m:num>
                      <m:den>
                        <m:r>
                          <m:rPr>
                            <m:nor/>
                          </m:rPr>
                          <a:rPr lang="en-US" altLang="zh-CN" b="1">
                            <a:solidFill>
                              <a:srgbClr val="000000"/>
                            </a:solidFill>
                            <a:latin typeface="宋体" panose="02010600030101010101" pitchFamily="2" charset="-122"/>
                            <a:cs typeface="Times New Roman" panose="02020603050405020304" pitchFamily="18" charset="0"/>
                          </a:rPr>
                          <m:t>(</m:t>
                        </m:r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𝑹</m:t>
                        </m:r>
                        <m:sSup>
                          <m:sSupPr>
                            <m:ctrlPr>
                              <a:rPr lang="zh-CN" altLang="zh-CN" b="1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nor/>
                              </m:rPr>
                              <a:rPr lang="en-US" altLang="zh-CN" b="1">
                                <a:solidFill>
                                  <a:srgbClr val="000000"/>
                                </a:solidFill>
                                <a:latin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)</m:t>
                            </m:r>
                          </m:e>
                          <m:sup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𝟑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cs typeface="Times New Roman" panose="02020603050405020304" pitchFamily="18" charset="0"/>
                  </a:rPr>
                  <a:t>×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100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％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cs typeface="Times New Roman" panose="02020603050405020304" pitchFamily="18" charset="0"/>
                  </a:rPr>
                  <a:t>≈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52.36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％。</a:t>
                </a:r>
                <a:endParaRPr lang="zh-CN" altLang="en-US" dirty="0"/>
              </a:p>
            </p:txBody>
          </p:sp>
        </mc:Choice>
        <mc:Fallback xmlns="">
          <p:sp>
            <p:nvSpPr>
              <p:cNvPr id="2" name="内容占位符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4240392"/>
              </a:xfrm>
              <a:blipFill rotWithShape="0">
                <a:blip r:embed="rId2"/>
                <a:stretch>
                  <a:fillRect l="-796" r="-84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qs140.jpg" descr="id:2147492983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511030" y="1772816"/>
            <a:ext cx="3443605" cy="10902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9328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4765856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</a:pP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体心立方结构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ctr" hangingPunct="0">
                  <a:spcAft>
                    <a:spcPts val="0"/>
                  </a:spcAft>
                </a:pPr>
                <a:endParaRPr lang="en-US" altLang="zh-CN" b="1" dirty="0" smtClean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ctr" hangingPunct="0">
                  <a:spcAft>
                    <a:spcPts val="0"/>
                  </a:spcAft>
                </a:pPr>
                <a:endParaRPr lang="en-US" altLang="zh-CN" b="1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ctr" hangingPunct="0">
                  <a:spcAft>
                    <a:spcPts val="0"/>
                  </a:spcAft>
                </a:pP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 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indent="612140" hangingPunct="0">
                  <a:spcAft>
                    <a:spcPts val="0"/>
                  </a:spcAft>
                </a:pP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设原子半径为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R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，由于原子在晶胞体对角线方向上相切，可以计算出晶胞参数</a:t>
                </a:r>
                <a:r>
                  <a:rPr lang="zh-CN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：</a:t>
                </a:r>
                <a:endParaRPr lang="en-US" altLang="zh-CN" b="1" dirty="0" smtClean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lnSpc>
                    <a:spcPct val="120000"/>
                  </a:lnSpc>
                  <a:spcAft>
                    <a:spcPts val="0"/>
                  </a:spcAft>
                </a:pPr>
                <a:r>
                  <a:rPr lang="en-US" altLang="zh-CN" b="1" i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𝟒</m:t>
                        </m:r>
                        <m:rad>
                          <m:radPr>
                            <m:degHide m:val="on"/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𝟑</m:t>
                            </m:r>
                          </m:e>
                        </m:rad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𝟑</m:t>
                        </m:r>
                      </m:den>
                    </m:f>
                  </m:oMath>
                </a14:m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R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α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β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γ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90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°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。每个晶胞中包含两个原子。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lnSpc>
                    <a:spcPct val="100000"/>
                  </a:lnSpc>
                  <a:spcAft>
                    <a:spcPts val="0"/>
                  </a:spcAft>
                </a:pP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η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  <m:r>
                          <a:rPr lang="en-US" altLang="zh-CN" b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×</m:t>
                        </m:r>
                        <m:f>
                          <m:f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fPr>
                          <m:num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𝟒</m:t>
                            </m:r>
                          </m:num>
                          <m:den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𝟑</m:t>
                            </m:r>
                          </m:den>
                        </m:f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𝛑</m:t>
                        </m:r>
                        <m:sSup>
                          <m:sSup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𝑹</m:t>
                            </m:r>
                          </m:e>
                          <m:sup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𝟑</m:t>
                            </m:r>
                          </m:sup>
                        </m:sSup>
                      </m:num>
                      <m:den>
                        <m:sSup>
                          <m:sSup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𝒂</m:t>
                            </m:r>
                          </m:e>
                          <m:sup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𝟑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×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100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％＝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  <m:r>
                          <a:rPr lang="en-US" altLang="zh-CN" b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×</m:t>
                        </m:r>
                        <m:f>
                          <m:f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fPr>
                          <m:num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𝟒</m:t>
                            </m:r>
                          </m:num>
                          <m:den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𝟑</m:t>
                            </m:r>
                          </m:den>
                        </m:f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𝛑</m:t>
                        </m:r>
                        <m:sSup>
                          <m:sSup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𝑹</m:t>
                            </m:r>
                          </m:e>
                          <m:sup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𝟑</m:t>
                            </m:r>
                          </m:sup>
                        </m:sSup>
                      </m:num>
                      <m:den>
                        <m:sSup>
                          <m:sSup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zh-CN" altLang="zh-CN" b="1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dPr>
                              <m:e>
                                <m:f>
                                  <m:fPr>
                                    <m:ctrlPr>
                                      <a:rPr lang="zh-CN" altLang="zh-CN" b="1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altLang="zh-CN" b="1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宋体" panose="02010600030101010101" pitchFamily="2" charset="-122"/>
                                        <a:cs typeface="Times New Roman" panose="02020603050405020304" pitchFamily="18" charset="0"/>
                                      </a:rPr>
                                      <m:t>𝟒</m:t>
                                    </m:r>
                                    <m:rad>
                                      <m:radPr>
                                        <m:degHide m:val="on"/>
                                        <m:ctrlPr>
                                          <a:rPr lang="zh-CN" altLang="zh-CN" b="1" i="1">
                                            <a:solidFill>
                                              <a:srgbClr val="000000"/>
                                            </a:solidFill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  <a:cs typeface="Times New Roman" panose="02020603050405020304" pitchFamily="18" charset="0"/>
                                          </a:rPr>
                                        </m:ctrlPr>
                                      </m:radPr>
                                      <m:deg/>
                                      <m:e>
                                        <m:r>
                                          <a:rPr lang="en-US" altLang="zh-CN" b="1" i="1">
                                            <a:solidFill>
                                              <a:srgbClr val="000000"/>
                                            </a:solidFill>
                                            <a:latin typeface="Cambria Math" panose="02040503050406030204" pitchFamily="18" charset="0"/>
                                            <a:ea typeface="宋体" panose="02010600030101010101" pitchFamily="2" charset="-122"/>
                                            <a:cs typeface="Times New Roman" panose="02020603050405020304" pitchFamily="18" charset="0"/>
                                          </a:rPr>
                                          <m:t>𝟑</m:t>
                                        </m:r>
                                      </m:e>
                                    </m:rad>
                                    <m:r>
                                      <a:rPr lang="en-US" altLang="zh-CN" b="1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宋体" panose="02010600030101010101" pitchFamily="2" charset="-122"/>
                                        <a:cs typeface="Times New Roman" panose="02020603050405020304" pitchFamily="18" charset="0"/>
                                      </a:rPr>
                                      <m:t>𝑹</m:t>
                                    </m:r>
                                  </m:num>
                                  <m:den>
                                    <m:r>
                                      <a:rPr lang="en-US" altLang="zh-CN" b="1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宋体" panose="02010600030101010101" pitchFamily="2" charset="-122"/>
                                        <a:cs typeface="Times New Roman" panose="02020603050405020304" pitchFamily="18" charset="0"/>
                                      </a:rPr>
                                      <m:t>𝟑</m:t>
                                    </m:r>
                                  </m:den>
                                </m:f>
                              </m:e>
                            </m:d>
                          </m:e>
                          <m:sup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𝟑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×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100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％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≈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68.02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％。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内容占位符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4765856"/>
              </a:xfrm>
              <a:blipFill rotWithShape="0">
                <a:blip r:embed="rId2"/>
                <a:stretch>
                  <a:fillRect l="-796" r="-37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qs141.jpg" descr="id:2147492990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854609" y="1412776"/>
            <a:ext cx="4481195" cy="1417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9976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配合物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概念：金属离子或原子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称为中心离子或原子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与某些分子或离子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称为配体或配位体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以</a:t>
            </a:r>
            <a:r>
              <a:rPr lang="zh-CN" altLang="zh-CN" b="1" dirty="0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配位键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结合形成的化合物。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形成条件：中心原子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或离子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有</a:t>
            </a:r>
            <a:r>
              <a:rPr lang="zh-CN" altLang="zh-CN" b="1" dirty="0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空轨道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，配体有</a:t>
            </a:r>
            <a:r>
              <a:rPr lang="zh-CN" altLang="zh-CN" b="1" dirty="0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孤电子对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1027" name="图片 42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2120900"/>
            <a:ext cx="220663" cy="1222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图片 427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2120900"/>
            <a:ext cx="220663" cy="1222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5" name="图片 428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2120900"/>
            <a:ext cx="220663" cy="1984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88482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4294381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</a:pP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面心立方结构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ctr" hangingPunct="0">
                  <a:spcAft>
                    <a:spcPts val="0"/>
                  </a:spcAft>
                </a:pPr>
                <a:endParaRPr lang="en-US" altLang="zh-CN" b="1" dirty="0" smtClean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ctr" hangingPunct="0">
                  <a:spcAft>
                    <a:spcPts val="0"/>
                  </a:spcAft>
                </a:pPr>
                <a:endParaRPr lang="en-US" altLang="zh-CN" b="1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ctr" hangingPunct="0">
                  <a:spcAft>
                    <a:spcPts val="0"/>
                  </a:spcAft>
                </a:pP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 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indent="612140" hangingPunct="0">
                  <a:spcAft>
                    <a:spcPts val="0"/>
                  </a:spcAft>
                </a:pP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设原子半径为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R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，由于原子在晶胞面对角线方向上相切，可以计算出晶胞参数：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radPr>
                      <m:deg/>
                      <m:e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</m:e>
                    </m:rad>
                  </m:oMath>
                </a14:m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R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α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β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γ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90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°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。每个晶胞中包含四个原子。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lnSpc>
                    <a:spcPct val="100000"/>
                  </a:lnSpc>
                  <a:spcAft>
                    <a:spcPts val="0"/>
                  </a:spcAft>
                </a:pP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η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𝟒</m:t>
                        </m:r>
                        <m:r>
                          <a:rPr lang="en-US" altLang="zh-CN" b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×</m:t>
                        </m:r>
                        <m:f>
                          <m:f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fPr>
                          <m:num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𝟒</m:t>
                            </m:r>
                          </m:num>
                          <m:den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𝟑</m:t>
                            </m:r>
                          </m:den>
                        </m:f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𝛑</m:t>
                        </m:r>
                        <m:sSup>
                          <m:sSup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𝑹</m:t>
                            </m:r>
                          </m:e>
                          <m:sup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𝟑</m:t>
                            </m:r>
                          </m:sup>
                        </m:sSup>
                      </m:num>
                      <m:den>
                        <m:sSup>
                          <m:sSup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𝒂</m:t>
                            </m:r>
                          </m:e>
                          <m:sup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𝟑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×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100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％＝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𝟒</m:t>
                        </m:r>
                        <m:r>
                          <a:rPr lang="en-US" altLang="zh-CN" b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×</m:t>
                        </m:r>
                        <m:f>
                          <m:f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fPr>
                          <m:num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𝟒</m:t>
                            </m:r>
                          </m:num>
                          <m:den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𝟑</m:t>
                            </m:r>
                          </m:den>
                        </m:f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𝛑</m:t>
                        </m:r>
                        <m:sSup>
                          <m:sSup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𝑹</m:t>
                            </m:r>
                          </m:e>
                          <m:sup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𝟑</m:t>
                            </m:r>
                          </m:sup>
                        </m:sSup>
                      </m:num>
                      <m:den>
                        <m:r>
                          <m:rPr>
                            <m:nor/>
                          </m:rPr>
                          <a:rPr lang="en-US" altLang="zh-CN" b="1">
                            <a:solidFill>
                              <a:srgbClr val="000000"/>
                            </a:solidFill>
                            <a:latin typeface="宋体" panose="02010600030101010101" pitchFamily="2" charset="-122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(</m:t>
                        </m:r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  <m:rad>
                          <m:radPr>
                            <m:degHide m:val="on"/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e>
                        </m:rad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𝑹</m:t>
                        </m:r>
                        <m:sSup>
                          <m:sSup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nor/>
                              </m:rPr>
                              <a:rPr lang="en-US" altLang="zh-CN" b="1">
                                <a:solidFill>
                                  <a:srgbClr val="000000"/>
                                </a:solidFill>
                                <a:latin typeface="宋体" panose="02010600030101010101" pitchFamily="2" charset="-122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)</m:t>
                            </m:r>
                          </m:e>
                          <m:sup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𝟑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×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100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％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≈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74.05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％。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内容占位符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4294381"/>
              </a:xfrm>
              <a:blipFill rotWithShape="0">
                <a:blip r:embed="rId2"/>
                <a:stretch>
                  <a:fillRect l="-796" r="-84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qs142.jpg" descr="id:2147492997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862958" y="1340768"/>
            <a:ext cx="4691425" cy="15121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9209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4765856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</a:pP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金刚石型结构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ctr" hangingPunct="0">
                  <a:spcAft>
                    <a:spcPts val="0"/>
                  </a:spcAft>
                </a:pPr>
                <a:endParaRPr lang="en-US" altLang="zh-CN" b="1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ctr" hangingPunct="0">
                  <a:spcAft>
                    <a:spcPts val="0"/>
                  </a:spcAft>
                </a:pPr>
                <a:r>
                  <a:rPr lang="en-US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	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 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indent="612140" hangingPunct="0">
                  <a:spcAft>
                    <a:spcPts val="0"/>
                  </a:spcAft>
                </a:pP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设原子半径为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R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，由于原子在晶胞体对角线方向上相切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相邻两个碳原子之间的距离为晶胞体对角线的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𝟒</m:t>
                        </m:r>
                      </m:den>
                    </m:f>
                  </m:oMath>
                </a14:m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，可以计算出晶胞参数：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𝟖</m:t>
                        </m:r>
                        <m:rad>
                          <m:radPr>
                            <m:degHide m:val="on"/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𝟑</m:t>
                            </m:r>
                          </m:e>
                        </m:rad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𝟑</m:t>
                        </m:r>
                      </m:den>
                    </m:f>
                  </m:oMath>
                </a14:m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R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α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β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γ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90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°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。每个晶胞中包含八个原子。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lnSpc>
                    <a:spcPct val="100000"/>
                  </a:lnSpc>
                  <a:spcAft>
                    <a:spcPts val="0"/>
                  </a:spcAft>
                </a:pP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η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𝟖</m:t>
                        </m:r>
                        <m:r>
                          <a:rPr lang="en-US" altLang="zh-CN" b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×</m:t>
                        </m:r>
                        <m:f>
                          <m:f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fPr>
                          <m:num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𝟒</m:t>
                            </m:r>
                          </m:num>
                          <m:den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𝟑</m:t>
                            </m:r>
                          </m:den>
                        </m:f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𝛑</m:t>
                        </m:r>
                        <m:sSup>
                          <m:sSup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𝑹</m:t>
                            </m:r>
                          </m:e>
                          <m:sup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𝟑</m:t>
                            </m:r>
                          </m:sup>
                        </m:sSup>
                      </m:num>
                      <m:den>
                        <m:sSup>
                          <m:sSup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𝒂</m:t>
                            </m:r>
                          </m:e>
                          <m:sup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𝟑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×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100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％＝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𝟖</m:t>
                        </m:r>
                        <m:r>
                          <a:rPr lang="en-US" altLang="zh-CN" b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×</m:t>
                        </m:r>
                        <m:f>
                          <m:f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fPr>
                          <m:num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𝟒</m:t>
                            </m:r>
                          </m:num>
                          <m:den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𝟑</m:t>
                            </m:r>
                          </m:den>
                        </m:f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𝛑</m:t>
                        </m:r>
                        <m:sSup>
                          <m:sSup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𝑹</m:t>
                            </m:r>
                          </m:e>
                          <m:sup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𝟑</m:t>
                            </m:r>
                          </m:sup>
                        </m:sSup>
                      </m:num>
                      <m:den>
                        <m:sSup>
                          <m:sSup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zh-CN" altLang="zh-CN" b="1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dPr>
                              <m:e>
                                <m:f>
                                  <m:fPr>
                                    <m:ctrlPr>
                                      <a:rPr lang="zh-CN" altLang="zh-CN" b="1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altLang="zh-CN" b="1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宋体" panose="02010600030101010101" pitchFamily="2" charset="-122"/>
                                        <a:cs typeface="Times New Roman" panose="02020603050405020304" pitchFamily="18" charset="0"/>
                                      </a:rPr>
                                      <m:t>𝟖</m:t>
                                    </m:r>
                                    <m:rad>
                                      <m:radPr>
                                        <m:degHide m:val="on"/>
                                        <m:ctrlPr>
                                          <a:rPr lang="zh-CN" altLang="zh-CN" b="1" i="1">
                                            <a:solidFill>
                                              <a:srgbClr val="000000"/>
                                            </a:solidFill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  <a:cs typeface="Times New Roman" panose="02020603050405020304" pitchFamily="18" charset="0"/>
                                          </a:rPr>
                                        </m:ctrlPr>
                                      </m:radPr>
                                      <m:deg/>
                                      <m:e>
                                        <m:r>
                                          <a:rPr lang="en-US" altLang="zh-CN" b="1" i="1">
                                            <a:solidFill>
                                              <a:srgbClr val="000000"/>
                                            </a:solidFill>
                                            <a:latin typeface="Cambria Math" panose="02040503050406030204" pitchFamily="18" charset="0"/>
                                            <a:ea typeface="宋体" panose="02010600030101010101" pitchFamily="2" charset="-122"/>
                                            <a:cs typeface="Times New Roman" panose="02020603050405020304" pitchFamily="18" charset="0"/>
                                          </a:rPr>
                                          <m:t>𝟑</m:t>
                                        </m:r>
                                      </m:e>
                                    </m:rad>
                                    <m:r>
                                      <a:rPr lang="en-US" altLang="zh-CN" b="1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宋体" panose="02010600030101010101" pitchFamily="2" charset="-122"/>
                                        <a:cs typeface="Times New Roman" panose="02020603050405020304" pitchFamily="18" charset="0"/>
                                      </a:rPr>
                                      <m:t>𝑹</m:t>
                                    </m:r>
                                  </m:num>
                                  <m:den>
                                    <m:r>
                                      <a:rPr lang="en-US" altLang="zh-CN" b="1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宋体" panose="02010600030101010101" pitchFamily="2" charset="-122"/>
                                        <a:cs typeface="Times New Roman" panose="02020603050405020304" pitchFamily="18" charset="0"/>
                                      </a:rPr>
                                      <m:t>𝟑</m:t>
                                    </m:r>
                                  </m:den>
                                </m:f>
                              </m:e>
                            </m:d>
                          </m:e>
                          <m:sup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𝟑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×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100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％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≈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34.01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％。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内容占位符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4765856"/>
              </a:xfrm>
              <a:blipFill rotWithShape="0">
                <a:blip r:embed="rId2"/>
                <a:stretch>
                  <a:fillRect l="-796" r="-84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qs143.jpg" descr="id:2147493004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367014" y="1196752"/>
            <a:ext cx="3228815" cy="1163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3151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金属材料中添加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AlCr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颗粒，可以增强材料的耐腐蚀性、硬度和机械性能。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AlCr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具有体心四方结构，如图所示。处于顶角位置的是</a:t>
            </a:r>
            <a:r>
              <a:rPr lang="zh-CN" altLang="zh-CN" b="1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原子。设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Cr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的原子半径分别为</a:t>
            </a:r>
            <a:r>
              <a:rPr lang="en-US" altLang="zh-CN" b="1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en-US" altLang="zh-CN" b="1" baseline="-25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Cr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b="1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en-US" altLang="zh-CN" b="1" baseline="-250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，则金属原子的空间占有率为</a:t>
            </a:r>
            <a:r>
              <a:rPr lang="zh-CN" altLang="zh-CN" b="1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列出计算表达式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4典例3.eps" descr="id:214749301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78582" y="883367"/>
            <a:ext cx="1116965" cy="359410"/>
          </a:xfrm>
          <a:prstGeom prst="rect">
            <a:avLst/>
          </a:prstGeom>
        </p:spPr>
      </p:pic>
      <p:pic>
        <p:nvPicPr>
          <p:cNvPr id="4" name="qs144.jpg" descr="id:2147493018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487194" y="2740129"/>
            <a:ext cx="1216025" cy="23450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7385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3571940"/>
              </a:xfrm>
            </p:spPr>
            <p:txBody>
              <a:bodyPr/>
              <a:lstStyle/>
              <a:p>
                <a:pPr algn="dist">
                  <a:lnSpc>
                    <a:spcPct val="120000"/>
                  </a:lnSpc>
                </a:pPr>
                <a:r>
                  <a:rPr lang="en-US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            </a:t>
                </a:r>
                <a:r>
                  <a:rPr lang="zh-CN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已知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AlCr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2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具有体心四方结构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如图所示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橙球个数为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8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cs typeface="Times New Roman" panose="02020603050405020304" pitchFamily="18" charset="0"/>
                  </a:rPr>
                  <a:t>×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𝟖</m:t>
                        </m:r>
                      </m:den>
                    </m:f>
                  </m:oMath>
                </a14:m>
                <a:r>
                  <a:rPr lang="zh-CN" altLang="zh-CN" b="1" dirty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1</a:t>
                </a:r>
                <a:r>
                  <a:rPr lang="zh-CN" altLang="zh-CN" b="1" dirty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2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蓝球个数为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8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cs typeface="Times New Roman" panose="02020603050405020304" pitchFamily="18" charset="0"/>
                  </a:rPr>
                  <a:t>×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𝟒</m:t>
                        </m:r>
                      </m:den>
                    </m:f>
                  </m:oMath>
                </a14:m>
                <a:r>
                  <a:rPr lang="zh-CN" altLang="zh-CN" b="1" dirty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2</a:t>
                </a:r>
                <a:r>
                  <a:rPr lang="zh-CN" altLang="zh-CN" b="1" dirty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4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结合化学式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AlCr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2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可知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蓝球为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Cr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橙球为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Al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即处于顶角位置的是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Al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原子。设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Cr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和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Al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的原子半径分别为</a:t>
                </a:r>
                <a:r>
                  <a:rPr lang="en-US" altLang="zh-CN" b="1" i="1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r</a:t>
                </a:r>
                <a:r>
                  <a:rPr lang="en-US" altLang="zh-CN" b="1" baseline="-25000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Cr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和</a:t>
                </a:r>
                <a:r>
                  <a:rPr lang="en-US" altLang="zh-CN" b="1" i="1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r</a:t>
                </a:r>
                <a:r>
                  <a:rPr lang="en-US" altLang="zh-CN" b="1" baseline="-25000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Al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则金属原子的体积为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𝟒</m:t>
                        </m:r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𝛑</m:t>
                        </m:r>
                        <m:sSubSup>
                          <m:sSubSupPr>
                            <m:ctrlPr>
                              <a:rPr lang="zh-CN" altLang="zh-CN" b="1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𝒓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𝐂𝐫</m:t>
                            </m:r>
                          </m:sub>
                          <m:sup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𝟑</m:t>
                            </m:r>
                          </m:sup>
                        </m:sSubSup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𝟑</m:t>
                        </m:r>
                      </m:den>
                    </m:f>
                  </m:oMath>
                </a14:m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cs typeface="Times New Roman" panose="02020603050405020304" pitchFamily="18" charset="0"/>
                  </a:rPr>
                  <a:t>×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4</a:t>
                </a:r>
                <a:r>
                  <a:rPr lang="zh-CN" altLang="zh-CN" b="1" dirty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endParaRPr lang="en-US" altLang="zh-CN" b="1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>
                  <a:lnSpc>
                    <a:spcPct val="100000"/>
                  </a:lnSpc>
                </a:pP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𝟒</m:t>
                        </m:r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𝛑</m:t>
                        </m:r>
                        <m:sSubSup>
                          <m:sSubSupPr>
                            <m:ctrlPr>
                              <a:rPr lang="zh-CN" altLang="zh-CN" b="1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𝒓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𝐀𝐥</m:t>
                            </m:r>
                          </m:sub>
                          <m:sup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𝟑</m:t>
                            </m:r>
                          </m:sup>
                        </m:sSubSup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𝟑</m:t>
                        </m:r>
                      </m:den>
                    </m:f>
                  </m:oMath>
                </a14:m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cs typeface="Times New Roman" panose="02020603050405020304" pitchFamily="18" charset="0"/>
                  </a:rPr>
                  <a:t>×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2</a:t>
                </a:r>
                <a:r>
                  <a:rPr lang="zh-CN" altLang="zh-CN" b="1" dirty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𝟖</m:t>
                        </m:r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𝛑</m:t>
                        </m:r>
                        <m:r>
                          <m:rPr>
                            <m:nor/>
                          </m:rPr>
                          <a:rPr lang="en-US" altLang="zh-CN" b="1">
                            <a:solidFill>
                              <a:srgbClr val="000000"/>
                            </a:solidFill>
                            <a:latin typeface="宋体" panose="02010600030101010101" pitchFamily="2" charset="-122"/>
                            <a:cs typeface="Times New Roman" panose="02020603050405020304" pitchFamily="18" charset="0"/>
                          </a:rPr>
                          <m:t>(</m:t>
                        </m:r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  <m:sSubSup>
                          <m:sSubSupPr>
                            <m:ctrlPr>
                              <a:rPr lang="zh-CN" altLang="zh-CN" b="1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𝒓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𝐂𝐫</m:t>
                            </m:r>
                          </m:sub>
                          <m:sup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𝟑</m:t>
                            </m:r>
                          </m:sup>
                        </m:sSubSup>
                        <m:r>
                          <a:rPr lang="zh-CN" altLang="zh-CN" b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＋</m:t>
                        </m:r>
                        <m:sSubSup>
                          <m:sSubSupPr>
                            <m:ctrlPr>
                              <a:rPr lang="zh-CN" altLang="zh-CN" b="1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𝒓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𝐀𝐥</m:t>
                            </m:r>
                          </m:sub>
                          <m:sup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𝟑</m:t>
                            </m:r>
                          </m:sup>
                        </m:sSubSup>
                        <m:r>
                          <m:rPr>
                            <m:nor/>
                          </m:rPr>
                          <a:rPr lang="en-US" altLang="zh-CN" b="1">
                            <a:solidFill>
                              <a:srgbClr val="000000"/>
                            </a:solidFill>
                            <a:latin typeface="宋体" panose="02010600030101010101" pitchFamily="2" charset="-122"/>
                            <a:cs typeface="Times New Roman" panose="02020603050405020304" pitchFamily="18" charset="0"/>
                          </a:rPr>
                          <m:t>)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𝟑</m:t>
                        </m:r>
                      </m:den>
                    </m:f>
                  </m:oMath>
                </a14:m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故金属原子的空间占有率为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f>
                          <m:fPr>
                            <m:ctrlPr>
                              <a:rPr lang="zh-CN" altLang="zh-CN" b="1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𝟖</m:t>
                            </m:r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𝛑</m:t>
                            </m:r>
                            <m:r>
                              <m:rPr>
                                <m:nor/>
                              </m:rPr>
                              <a:rPr lang="en-US" altLang="zh-CN" b="1">
                                <a:solidFill>
                                  <a:srgbClr val="000000"/>
                                </a:solidFill>
                                <a:latin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(</m:t>
                            </m:r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𝟐</m:t>
                            </m:r>
                            <m:sSubSup>
                              <m:sSubSupPr>
                                <m:ctrlPr>
                                  <a:rPr lang="zh-CN" altLang="zh-CN" b="1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en-US" altLang="zh-CN" b="1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宋体" panose="02010600030101010101" pitchFamily="2" charset="-122"/>
                                    <a:cs typeface="Times New Roman" panose="02020603050405020304" pitchFamily="18" charset="0"/>
                                  </a:rPr>
                                  <m:t>𝒓</m:t>
                                </m:r>
                              </m:e>
                              <m:sub>
                                <m:r>
                                  <a:rPr lang="en-US" altLang="zh-CN" b="1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宋体" panose="02010600030101010101" pitchFamily="2" charset="-122"/>
                                    <a:cs typeface="Times New Roman" panose="02020603050405020304" pitchFamily="18" charset="0"/>
                                  </a:rPr>
                                  <m:t>𝐂𝐫</m:t>
                                </m:r>
                              </m:sub>
                              <m:sup>
                                <m:r>
                                  <a:rPr lang="en-US" altLang="zh-CN" b="1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宋体" panose="02010600030101010101" pitchFamily="2" charset="-122"/>
                                    <a:cs typeface="Times New Roman" panose="02020603050405020304" pitchFamily="18" charset="0"/>
                                  </a:rPr>
                                  <m:t>𝟑</m:t>
                                </m:r>
                              </m:sup>
                            </m:sSubSup>
                            <m:r>
                              <a:rPr lang="zh-CN" altLang="zh-CN" b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＋</m:t>
                            </m:r>
                            <m:sSubSup>
                              <m:sSubSupPr>
                                <m:ctrlPr>
                                  <a:rPr lang="zh-CN" altLang="zh-CN" b="1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en-US" altLang="zh-CN" b="1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宋体" panose="02010600030101010101" pitchFamily="2" charset="-122"/>
                                    <a:cs typeface="Times New Roman" panose="02020603050405020304" pitchFamily="18" charset="0"/>
                                  </a:rPr>
                                  <m:t>𝒓</m:t>
                                </m:r>
                              </m:e>
                              <m:sub>
                                <m:r>
                                  <a:rPr lang="en-US" altLang="zh-CN" b="1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宋体" panose="02010600030101010101" pitchFamily="2" charset="-122"/>
                                    <a:cs typeface="Times New Roman" panose="02020603050405020304" pitchFamily="18" charset="0"/>
                                  </a:rPr>
                                  <m:t>𝐀𝐥</m:t>
                                </m:r>
                              </m:sub>
                              <m:sup>
                                <m:r>
                                  <a:rPr lang="en-US" altLang="zh-CN" b="1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宋体" panose="02010600030101010101" pitchFamily="2" charset="-122"/>
                                    <a:cs typeface="Times New Roman" panose="02020603050405020304" pitchFamily="18" charset="0"/>
                                  </a:rPr>
                                  <m:t>𝟑</m:t>
                                </m:r>
                              </m:sup>
                            </m:sSubSup>
                            <m:r>
                              <m:rPr>
                                <m:nor/>
                              </m:rPr>
                              <a:rPr lang="en-US" altLang="zh-CN" b="1">
                                <a:solidFill>
                                  <a:srgbClr val="000000"/>
                                </a:solidFill>
                                <a:latin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)</m:t>
                            </m:r>
                          </m:num>
                          <m:den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𝟑</m:t>
                            </m:r>
                          </m:den>
                        </m:f>
                      </m:num>
                      <m:den>
                        <m:sSup>
                          <m:sSupPr>
                            <m:ctrlPr>
                              <a:rPr lang="zh-CN" altLang="zh-CN" b="1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𝒂</m:t>
                            </m:r>
                          </m:e>
                          <m:sup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𝒄</m:t>
                        </m:r>
                      </m:den>
                    </m:f>
                  </m:oMath>
                </a14:m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cs typeface="Times New Roman" panose="02020603050405020304" pitchFamily="18" charset="0"/>
                  </a:rPr>
                  <a:t>×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100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％</a:t>
                </a:r>
                <a:r>
                  <a:rPr lang="zh-CN" altLang="zh-CN" b="1" dirty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𝟖</m:t>
                        </m:r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𝛑</m:t>
                        </m:r>
                        <m:r>
                          <m:rPr>
                            <m:nor/>
                          </m:rPr>
                          <a:rPr lang="en-US" altLang="zh-CN" b="1">
                            <a:solidFill>
                              <a:srgbClr val="000000"/>
                            </a:solidFill>
                            <a:latin typeface="宋体" panose="02010600030101010101" pitchFamily="2" charset="-122"/>
                            <a:cs typeface="Times New Roman" panose="02020603050405020304" pitchFamily="18" charset="0"/>
                          </a:rPr>
                          <m:t>(</m:t>
                        </m:r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  <m:sSubSup>
                          <m:sSubSupPr>
                            <m:ctrlPr>
                              <a:rPr lang="zh-CN" altLang="zh-CN" b="1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𝒓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𝐂𝐫</m:t>
                            </m:r>
                          </m:sub>
                          <m:sup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𝟑</m:t>
                            </m:r>
                          </m:sup>
                        </m:sSubSup>
                        <m:r>
                          <a:rPr lang="zh-CN" altLang="zh-CN" b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＋</m:t>
                        </m:r>
                        <m:sSubSup>
                          <m:sSubSupPr>
                            <m:ctrlPr>
                              <a:rPr lang="zh-CN" altLang="zh-CN" b="1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𝒓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𝐀𝐥</m:t>
                            </m:r>
                          </m:sub>
                          <m:sup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𝟑</m:t>
                            </m:r>
                          </m:sup>
                        </m:sSubSup>
                        <m:r>
                          <m:rPr>
                            <m:nor/>
                          </m:rPr>
                          <a:rPr lang="en-US" altLang="zh-CN" b="1">
                            <a:solidFill>
                              <a:srgbClr val="000000"/>
                            </a:solidFill>
                            <a:latin typeface="宋体" panose="02010600030101010101" pitchFamily="2" charset="-122"/>
                            <a:cs typeface="Times New Roman" panose="02020603050405020304" pitchFamily="18" charset="0"/>
                          </a:rPr>
                          <m:t>)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𝟑</m:t>
                        </m:r>
                        <m:sSup>
                          <m:sSupPr>
                            <m:ctrlPr>
                              <a:rPr lang="zh-CN" altLang="zh-CN" b="1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𝒂</m:t>
                            </m:r>
                          </m:e>
                          <m:sup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𝒄</m:t>
                        </m:r>
                      </m:den>
                    </m:f>
                  </m:oMath>
                </a14:m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cs typeface="Times New Roman" panose="02020603050405020304" pitchFamily="18" charset="0"/>
                  </a:rPr>
                  <a:t>×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100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％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。</a:t>
                </a:r>
                <a:endParaRPr lang="zh-CN" altLang="en-US" dirty="0"/>
              </a:p>
            </p:txBody>
          </p:sp>
        </mc:Choice>
        <mc:Fallback xmlns="">
          <p:sp>
            <p:nvSpPr>
              <p:cNvPr id="2" name="内容占位符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3571940"/>
              </a:xfrm>
              <a:blipFill rotWithShape="0">
                <a:blip r:embed="rId2"/>
                <a:stretch>
                  <a:fillRect l="-796" r="-849" b="-68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图片 2">
            <a:extLst>
              <a:ext uri="{FF2B5EF4-FFF2-40B4-BE49-F238E27FC236}">
                <a16:creationId xmlns:a16="http://schemas.microsoft.com/office/drawing/2014/main" id="{BE7F38F7-DD22-BD96-D730-313123BBF0E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5900" y="862065"/>
            <a:ext cx="978786" cy="443225"/>
          </a:xfrm>
          <a:prstGeom prst="rect">
            <a:avLst/>
          </a:prstGeom>
        </p:spPr>
      </p:pic>
      <p:pic>
        <p:nvPicPr>
          <p:cNvPr id="4" name="qs144.jpg" descr="id:2147493018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5487194" y="3892257"/>
            <a:ext cx="1216025" cy="2345055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5" name="矩形 4"/>
              <p:cNvSpPr/>
              <p:nvPr/>
            </p:nvSpPr>
            <p:spPr>
              <a:xfrm>
                <a:off x="1075353" y="5657027"/>
                <a:ext cx="3867725" cy="72430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zh-CN" altLang="zh-CN" sz="2400" dirty="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　</a:t>
                </a:r>
                <a:r>
                  <a:rPr lang="en-US" altLang="zh-CN" sz="2400" dirty="0">
                    <a:solidFill>
                      <a:srgbClr val="000000"/>
                    </a:solidFill>
                  </a:rPr>
                  <a:t>Al</a:t>
                </a:r>
                <a:r>
                  <a:rPr lang="zh-CN" altLang="zh-CN" sz="2400" dirty="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　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𝟖</m:t>
                        </m:r>
                        <m:r>
                          <a:rPr lang="en-US" altLang="zh-CN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𝛑</m:t>
                        </m:r>
                        <m:r>
                          <m:rPr>
                            <m:nor/>
                          </m:rPr>
                          <a:rPr lang="en-US" altLang="zh-CN" sz="2400">
                            <a:solidFill>
                              <a:srgbClr val="000000"/>
                            </a:solidFill>
                            <a:latin typeface="宋体" panose="02010600030101010101" pitchFamily="2" charset="-122"/>
                            <a:cs typeface="Times New Roman" panose="02020603050405020304" pitchFamily="18" charset="0"/>
                          </a:rPr>
                          <m:t>(</m:t>
                        </m:r>
                        <m:r>
                          <a:rPr lang="en-US" altLang="zh-CN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𝟐</m:t>
                        </m:r>
                        <m:sSubSup>
                          <m:sSubSupPr>
                            <m:ctrlPr>
                              <a:rPr lang="zh-CN" altLang="zh-CN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altLang="zh-CN"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𝒓</m:t>
                            </m:r>
                          </m:e>
                          <m:sub>
                            <m:r>
                              <a:rPr lang="en-US" altLang="zh-CN"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𝐂𝐫</m:t>
                            </m:r>
                          </m:sub>
                          <m:sup>
                            <m:r>
                              <a:rPr lang="en-US" altLang="zh-CN"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𝟑</m:t>
                            </m:r>
                          </m:sup>
                        </m:sSubSup>
                        <m:r>
                          <a:rPr lang="zh-CN" altLang="zh-CN" sz="24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＋</m:t>
                        </m:r>
                        <m:sSubSup>
                          <m:sSubSupPr>
                            <m:ctrlPr>
                              <a:rPr lang="zh-CN" altLang="zh-CN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altLang="zh-CN"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𝒓</m:t>
                            </m:r>
                          </m:e>
                          <m:sub>
                            <m:r>
                              <a:rPr lang="en-US" altLang="zh-CN"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𝐀𝐥</m:t>
                            </m:r>
                          </m:sub>
                          <m:sup>
                            <m:r>
                              <a:rPr lang="en-US" altLang="zh-CN"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𝟑</m:t>
                            </m:r>
                          </m:sup>
                        </m:sSubSup>
                        <m:r>
                          <m:rPr>
                            <m:nor/>
                          </m:rPr>
                          <a:rPr lang="en-US" altLang="zh-CN" sz="2400">
                            <a:solidFill>
                              <a:srgbClr val="000000"/>
                            </a:solidFill>
                            <a:latin typeface="宋体" panose="02010600030101010101" pitchFamily="2" charset="-122"/>
                            <a:cs typeface="Times New Roman" panose="02020603050405020304" pitchFamily="18" charset="0"/>
                          </a:rPr>
                          <m:t>)</m:t>
                        </m:r>
                      </m:num>
                      <m:den>
                        <m:r>
                          <a:rPr lang="en-US" altLang="zh-CN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𝟑</m:t>
                        </m:r>
                        <m:sSup>
                          <m:sSupPr>
                            <m:ctrlPr>
                              <a:rPr lang="zh-CN" altLang="zh-CN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𝒂</m:t>
                            </m:r>
                          </m:e>
                          <m:sup>
                            <m:r>
                              <a:rPr lang="en-US" altLang="zh-CN"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  <m:r>
                          <a:rPr lang="en-US" altLang="zh-CN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𝐜</m:t>
                        </m:r>
                      </m:den>
                    </m:f>
                  </m:oMath>
                </a14:m>
                <a:r>
                  <a:rPr lang="en-US" altLang="zh-CN" sz="2400" dirty="0">
                    <a:solidFill>
                      <a:srgbClr val="000000"/>
                    </a:solidFill>
                    <a:latin typeface="宋体" panose="02010600030101010101" pitchFamily="2" charset="-122"/>
                    <a:cs typeface="Times New Roman" panose="02020603050405020304" pitchFamily="18" charset="0"/>
                  </a:rPr>
                  <a:t>×</a:t>
                </a:r>
                <a:r>
                  <a:rPr lang="en-US" altLang="zh-CN" sz="2400" dirty="0">
                    <a:solidFill>
                      <a:srgbClr val="000000"/>
                    </a:solidFill>
                  </a:rPr>
                  <a:t>100</a:t>
                </a:r>
                <a:r>
                  <a:rPr lang="zh-CN" altLang="zh-CN" sz="2400" dirty="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％</a:t>
                </a:r>
                <a:endParaRPr lang="zh-CN" altLang="en-US" dirty="0"/>
              </a:p>
            </p:txBody>
          </p:sp>
        </mc:Choice>
        <mc:Fallback>
          <p:sp>
            <p:nvSpPr>
              <p:cNvPr id="5" name="矩形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75353" y="5657027"/>
                <a:ext cx="3867725" cy="724301"/>
              </a:xfrm>
              <a:prstGeom prst="rect">
                <a:avLst/>
              </a:prstGeom>
              <a:blipFill>
                <a:blip r:embed="rId5"/>
                <a:stretch>
                  <a:fillRect r="-1732" b="-672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图片 5">
            <a:extLst>
              <a:ext uri="{FF2B5EF4-FFF2-40B4-BE49-F238E27FC236}">
                <a16:creationId xmlns:a16="http://schemas.microsoft.com/office/drawing/2014/main" id="{75C237BB-760D-EC15-12E5-02A2F46B668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60854" y="5839373"/>
            <a:ext cx="1046020" cy="4232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07158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</a:t>
            </a:r>
            <a:r>
              <a:rPr lang="zh-CN" altLang="zh-CN" b="1" dirty="0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化学键</a:t>
            </a:r>
            <a:r>
              <a:rPr lang="zh-CN" altLang="zh-CN" b="1" dirty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与物质类别的关系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情境4.eps" descr="id:2147493039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69251" y="882532"/>
            <a:ext cx="1024890" cy="359410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4" name="表格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881986987"/>
                  </p:ext>
                </p:extLst>
              </p:nvPr>
            </p:nvGraphicFramePr>
            <p:xfrm>
              <a:off x="343710" y="1556792"/>
              <a:ext cx="11502992" cy="4873106"/>
            </p:xfrm>
            <a:graphic>
              <a:graphicData uri="http://schemas.openxmlformats.org/drawingml/2006/table">
                <a:tbl>
                  <a:tblPr firstRow="1" firstCol="1" bandRow="1"/>
                  <a:tblGrid>
                    <a:gridCol w="2151096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2520280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6831616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</a:tblGrid>
                  <a:tr h="422462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物质类别</a:t>
                          </a:r>
                          <a:endParaRPr lang="zh-CN" sz="2400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 dirty="0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化学键的</a:t>
                          </a: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种类</a:t>
                          </a:r>
                          <a:endParaRPr lang="zh-CN" sz="2400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实例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633693">
                    <a:tc rowSpan="2"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非金属</a:t>
                          </a:r>
                          <a:endParaRPr lang="zh-CN" sz="2400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单质</a:t>
                          </a:r>
                          <a:endParaRPr lang="zh-CN" sz="2400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无化学键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just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稀有气体分子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(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楷体" panose="02010609060101010101" pitchFamily="49" charset="-122"/>
                              <a:cs typeface="Times New Roman" panose="02020603050405020304" pitchFamily="18" charset="0"/>
                            </a:rPr>
                            <a:t>单原子分子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)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He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、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Ne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25670" marR="2567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633693">
                    <a:tc vMerge="1">
                      <a:txBody>
                        <a:bodyPr/>
                        <a:lstStyle/>
                        <a:p>
                          <a:endParaRPr lang="zh-CN" alt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非极性共价键</a:t>
                          </a:r>
                          <a:endParaRPr lang="zh-CN" sz="2400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just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O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zh-CN" altLang="zh-CN" sz="1800" b="1" i="1" kern="1200" smtClean="0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</m:ctrlPr>
                                </m:fPr>
                                <m:num>
                                  <m:bar>
                                    <m:barPr>
                                      <m:ctrlPr>
                                        <a:rPr lang="zh-CN" altLang="zh-CN" sz="1800" b="1" i="1" kern="1200">
                                          <a:solidFill>
                                            <a:schemeClr val="tx1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+mn-ea"/>
                                          <a:cs typeface="+mn-cs"/>
                                        </a:rPr>
                                      </m:ctrlPr>
                                    </m:barPr>
                                    <m:e>
                                      <m:r>
                                        <a:rPr lang="en-US" altLang="zh-CN" sz="1800" b="1" kern="1200">
                                          <a:solidFill>
                                            <a:schemeClr val="tx1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+mn-ea"/>
                                          <a:cs typeface="+mn-cs"/>
                                        </a:rPr>
                                        <m:t>         </m:t>
                                      </m:r>
                                    </m:e>
                                  </m:bar>
                                </m:num>
                                <m:den/>
                              </m:f>
                            </m:oMath>
                          </a14:m>
                          <a:r>
                            <a:rPr lang="en-US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O</a:t>
                          </a: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、</a:t>
                          </a:r>
                          <a:r>
                            <a:rPr lang="en-US" sz="2400" b="1" dirty="0" err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Cl</a:t>
                          </a:r>
                          <a:r>
                            <a:rPr lang="en-US" sz="2400" b="1" dirty="0">
                              <a:solidFill>
                                <a:srgbClr val="000000"/>
                              </a:solidFill>
                              <a:effectLst/>
                              <a:latin typeface="仿宋" panose="02010609060101010101" pitchFamily="49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—</a:t>
                          </a:r>
                          <a:r>
                            <a:rPr lang="en-US" sz="2400" b="1" dirty="0" err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Cl</a:t>
                          </a: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、</a:t>
                          </a:r>
                          <a:r>
                            <a:rPr lang="en-US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H</a:t>
                          </a:r>
                          <a:r>
                            <a:rPr lang="en-US" sz="2400" b="1" dirty="0">
                              <a:solidFill>
                                <a:srgbClr val="000000"/>
                              </a:solidFill>
                              <a:effectLst/>
                              <a:latin typeface="仿宋" panose="02010609060101010101" pitchFamily="49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—</a:t>
                          </a:r>
                          <a:r>
                            <a:rPr lang="en-US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H</a:t>
                          </a:r>
                          <a:r>
                            <a:rPr lang="en-US" sz="2400" b="1" dirty="0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(</a:t>
                          </a: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楷体" panose="02010609060101010101" pitchFamily="49" charset="-122"/>
                              <a:cs typeface="Times New Roman" panose="02020603050405020304" pitchFamily="18" charset="0"/>
                            </a:rPr>
                            <a:t>均为非极性分子</a:t>
                          </a:r>
                          <a:r>
                            <a:rPr lang="en-US" sz="2400" b="1" dirty="0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)</a:t>
                          </a:r>
                          <a:endParaRPr lang="zh-CN" sz="2400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25670" marR="2567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632246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共价</a:t>
                          </a:r>
                          <a:r>
                            <a:rPr lang="zh-CN" sz="2400" b="1" dirty="0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化合物</a:t>
                          </a:r>
                          <a:endParaRPr lang="zh-CN" sz="2400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只有共价键</a:t>
                          </a:r>
                          <a:endParaRPr lang="zh-CN" sz="2400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just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极性分子</a:t>
                          </a: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：</a:t>
                          </a:r>
                          <a:r>
                            <a:rPr lang="en-US" sz="2400" b="1" dirty="0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H</a:t>
                          </a:r>
                          <a:r>
                            <a:rPr lang="en-US" sz="2400" b="1" dirty="0" smtClean="0">
                              <a:solidFill>
                                <a:srgbClr val="000000"/>
                              </a:solidFill>
                              <a:effectLst/>
                              <a:latin typeface="仿宋" panose="02010609060101010101" pitchFamily="49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—</a:t>
                          </a:r>
                          <a:r>
                            <a:rPr lang="en-US" sz="2400" b="1" dirty="0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O</a:t>
                          </a:r>
                          <a:r>
                            <a:rPr lang="en-US" sz="2400" b="1" dirty="0" smtClean="0">
                              <a:solidFill>
                                <a:srgbClr val="000000"/>
                              </a:solidFill>
                              <a:effectLst/>
                              <a:latin typeface="仿宋" panose="02010609060101010101" pitchFamily="49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—</a:t>
                          </a:r>
                          <a:r>
                            <a:rPr lang="en-US" sz="2400" b="1" dirty="0" err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Cl</a:t>
                          </a:r>
                          <a:r>
                            <a:rPr lang="en-US" sz="2400" b="0" baseline="0" dirty="0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     </a:t>
                          </a:r>
                          <a:r>
                            <a:rPr lang="zh-CN" sz="2400" b="1" dirty="0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非</a:t>
                          </a: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极性分子</a:t>
                          </a: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：</a:t>
                          </a:r>
                          <a:r>
                            <a:rPr lang="en-US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O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zh-CN" altLang="zh-CN" sz="1800" b="1" i="1" kern="1200" smtClean="0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</m:ctrlPr>
                                </m:fPr>
                                <m:num>
                                  <m:bar>
                                    <m:barPr>
                                      <m:ctrlPr>
                                        <a:rPr lang="zh-CN" altLang="zh-CN" sz="1800" b="1" i="1" kern="1200">
                                          <a:solidFill>
                                            <a:schemeClr val="tx1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+mn-ea"/>
                                          <a:cs typeface="+mn-cs"/>
                                        </a:rPr>
                                      </m:ctrlPr>
                                    </m:barPr>
                                    <m:e>
                                      <m:r>
                                        <a:rPr lang="en-US" altLang="zh-CN" sz="1800" b="1" kern="1200">
                                          <a:solidFill>
                                            <a:schemeClr val="tx1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+mn-ea"/>
                                          <a:cs typeface="+mn-cs"/>
                                        </a:rPr>
                                        <m:t>         </m:t>
                                      </m:r>
                                    </m:e>
                                  </m:bar>
                                </m:num>
                                <m:den/>
                              </m:f>
                            </m:oMath>
                          </a14:m>
                          <a:r>
                            <a:rPr lang="en-US" sz="2400" b="1" dirty="0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C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zh-CN" altLang="zh-CN" sz="1800" b="1" i="1" kern="1200" smtClean="0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</m:ctrlPr>
                                </m:fPr>
                                <m:num>
                                  <m:bar>
                                    <m:barPr>
                                      <m:ctrlPr>
                                        <a:rPr lang="zh-CN" altLang="zh-CN" sz="1800" b="1" i="1" kern="1200">
                                          <a:solidFill>
                                            <a:schemeClr val="tx1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+mn-ea"/>
                                          <a:cs typeface="+mn-cs"/>
                                        </a:rPr>
                                      </m:ctrlPr>
                                    </m:barPr>
                                    <m:e>
                                      <m:r>
                                        <a:rPr lang="en-US" altLang="zh-CN" sz="1800" b="1" kern="1200">
                                          <a:solidFill>
                                            <a:schemeClr val="tx1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+mn-ea"/>
                                          <a:cs typeface="+mn-cs"/>
                                        </a:rPr>
                                        <m:t>         </m:t>
                                      </m:r>
                                    </m:e>
                                  </m:bar>
                                </m:num>
                                <m:den/>
                              </m:f>
                            </m:oMath>
                          </a14:m>
                          <a:r>
                            <a:rPr lang="en-US" sz="2400" b="1" dirty="0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O</a:t>
                          </a:r>
                          <a:endParaRPr lang="zh-CN" sz="2400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25670" marR="2567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  <a:tr h="1396959">
                    <a:tc rowSpan="2"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离子化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合物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只有离子键</a:t>
                          </a:r>
                          <a:endParaRPr lang="zh-CN" sz="2400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25670" marR="2567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just" hangingPunct="0">
                            <a:lnSpc>
                              <a:spcPct val="100000"/>
                            </a:lnSpc>
                            <a:spcAft>
                              <a:spcPts val="0"/>
                            </a:spcAft>
                          </a:pPr>
                          <a:endParaRPr lang="en-US" sz="2400" b="1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25670" marR="2567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4"/>
                      </a:ext>
                    </a:extLst>
                  </a:tr>
                  <a:tr h="594233">
                    <a:tc vMerge="1">
                      <a:txBody>
                        <a:bodyPr/>
                        <a:lstStyle/>
                        <a:p>
                          <a:endParaRPr lang="zh-CN" alt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离子键、共价键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25670" marR="2567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just" hangingPunct="0">
                            <a:lnSpc>
                              <a:spcPct val="100000"/>
                            </a:lnSpc>
                            <a:spcAft>
                              <a:spcPts val="0"/>
                            </a:spcAft>
                          </a:pPr>
                          <a:endParaRPr lang="en-US" sz="2400" b="1" dirty="0" smtClean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  <a:p>
                          <a:pPr algn="just" hangingPunct="0">
                            <a:lnSpc>
                              <a:spcPct val="100000"/>
                            </a:lnSpc>
                            <a:spcAft>
                              <a:spcPts val="0"/>
                            </a:spcAft>
                          </a:pPr>
                          <a:endParaRPr lang="en-US" sz="2400" b="1" dirty="0" smtClean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  <a:p>
                          <a:pPr algn="just" hangingPunct="0">
                            <a:lnSpc>
                              <a:spcPct val="100000"/>
                            </a:lnSpc>
                            <a:spcAft>
                              <a:spcPts val="0"/>
                            </a:spcAft>
                          </a:pPr>
                          <a:endParaRPr lang="en-US" sz="2400" b="1" dirty="0" smtClean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25670" marR="2567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5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4" name="表格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881986987"/>
                  </p:ext>
                </p:extLst>
              </p:nvPr>
            </p:nvGraphicFramePr>
            <p:xfrm>
              <a:off x="343710" y="1556792"/>
              <a:ext cx="11502992" cy="4873106"/>
            </p:xfrm>
            <a:graphic>
              <a:graphicData uri="http://schemas.openxmlformats.org/drawingml/2006/table">
                <a:tbl>
                  <a:tblPr firstRow="1" firstCol="1" bandRow="1"/>
                  <a:tblGrid>
                    <a:gridCol w="2151096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2520280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6831616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</a:tblGrid>
                  <a:tr h="479235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物质类别</a:t>
                          </a:r>
                          <a:endParaRPr lang="zh-CN" sz="2400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 dirty="0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化学键的</a:t>
                          </a: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种类</a:t>
                          </a:r>
                          <a:endParaRPr lang="zh-CN" sz="2400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实例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633693">
                    <a:tc rowSpan="2"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非金属</a:t>
                          </a:r>
                          <a:endParaRPr lang="zh-CN" sz="2400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单质</a:t>
                          </a:r>
                          <a:endParaRPr lang="zh-CN" sz="2400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无化学键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just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稀有气体分子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(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楷体" panose="02010609060101010101" pitchFamily="49" charset="-122"/>
                              <a:cs typeface="Times New Roman" panose="02020603050405020304" pitchFamily="18" charset="0"/>
                            </a:rPr>
                            <a:t>单原子分子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)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He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、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Ne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25670" marR="2567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633693">
                    <a:tc vMerge="1">
                      <a:txBody>
                        <a:bodyPr/>
                        <a:lstStyle/>
                        <a:p>
                          <a:endParaRPr lang="zh-CN" alt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非极性共价键</a:t>
                          </a:r>
                          <a:endParaRPr lang="zh-CN" sz="2400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25670" marR="2567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68510" t="-176923" r="-178" b="-495192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632246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共价</a:t>
                          </a:r>
                          <a:r>
                            <a:rPr lang="zh-CN" sz="2400" b="1" dirty="0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化合物</a:t>
                          </a:r>
                          <a:endParaRPr lang="zh-CN" sz="2400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只有共价键</a:t>
                          </a:r>
                          <a:endParaRPr lang="zh-CN" sz="2400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25670" marR="2567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68510" t="-276923" r="-178" b="-395192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  <a:tr h="1396959">
                    <a:tc rowSpan="2"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离子化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合物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只有离子键</a:t>
                          </a:r>
                          <a:endParaRPr lang="zh-CN" sz="2400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25670" marR="2567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just" hangingPunct="0">
                            <a:lnSpc>
                              <a:spcPct val="100000"/>
                            </a:lnSpc>
                            <a:spcAft>
                              <a:spcPts val="0"/>
                            </a:spcAft>
                          </a:pPr>
                          <a:endParaRPr lang="en-US" sz="2400" b="1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25670" marR="2567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4"/>
                      </a:ext>
                    </a:extLst>
                  </a:tr>
                  <a:tr h="1097280">
                    <a:tc vMerge="1">
                      <a:txBody>
                        <a:bodyPr/>
                        <a:lstStyle/>
                        <a:p>
                          <a:endParaRPr lang="zh-CN" alt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离子键、共价键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25670" marR="2567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just" hangingPunct="0">
                            <a:lnSpc>
                              <a:spcPct val="100000"/>
                            </a:lnSpc>
                            <a:spcAft>
                              <a:spcPts val="0"/>
                            </a:spcAft>
                          </a:pPr>
                          <a:endParaRPr lang="en-US" sz="2400" b="1" dirty="0" smtClean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  <a:p>
                          <a:pPr algn="just" hangingPunct="0">
                            <a:lnSpc>
                              <a:spcPct val="100000"/>
                            </a:lnSpc>
                            <a:spcAft>
                              <a:spcPts val="0"/>
                            </a:spcAft>
                          </a:pPr>
                          <a:endParaRPr lang="en-US" sz="2400" b="1" dirty="0" smtClean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  <a:p>
                          <a:pPr algn="just" hangingPunct="0">
                            <a:lnSpc>
                              <a:spcPct val="100000"/>
                            </a:lnSpc>
                            <a:spcAft>
                              <a:spcPts val="0"/>
                            </a:spcAft>
                          </a:pPr>
                          <a:endParaRPr lang="en-US" sz="2400" b="1" dirty="0" smtClean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25670" marR="2567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5"/>
                      </a:ext>
                    </a:extLst>
                  </a:tr>
                </a:tbl>
              </a:graphicData>
            </a:graphic>
          </p:graphicFrame>
        </mc:Fallback>
      </mc:AlternateContent>
      <p:pic>
        <p:nvPicPr>
          <p:cNvPr id="5" name="图片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87094" y="4285282"/>
            <a:ext cx="2798104" cy="822971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039422" y="4331577"/>
            <a:ext cx="3177385" cy="80866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159102" y="5443856"/>
            <a:ext cx="3012791" cy="937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3234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78313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下列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叙述正确的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两种原子构成的共价化合物分子中的化学键都是极性键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两种不同非金属元素原子间形成的共价键都是极性键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含有非极性键的化合物一定是共价化合物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④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只要是离子化合物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其熔点就比共价化合物的熔点高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⑤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难失去电子的原子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易形成阴离子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⑥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单质分子中不存在化学键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化合物的分子中才存在化学键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⑦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离子化合物中一定含有离子键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45150" algn="l"/>
                <a:tab pos="959167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.②⑦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B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①⑦</a:t>
            </a:r>
            <a:r>
              <a:rPr lang="en-US" altLang="zh-CN" sz="105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                                  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.⑦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.①⑤⑦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4典例4.eps" descr="id:2147493054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69251" y="880727"/>
            <a:ext cx="1116965" cy="3594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2766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             H</a:t>
            </a:r>
            <a:r>
              <a:rPr lang="en-US" altLang="zh-CN" b="1" baseline="-25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2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O</a:t>
            </a:r>
            <a:r>
              <a:rPr lang="en-US" altLang="zh-CN" b="1" baseline="-25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2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H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6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等都含有非极性共价键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错误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过氧化钠中含有非极性键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但它是离子化合物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错误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二氧化硅、碳化硅、氮化硅等都是共价晶体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也是共价化合物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它们的熔点高于离子化合物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④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错误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稀有气体原子既难失去电子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又难得到电子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不易形成离子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⑤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错误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氮气、氧气、氯气、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8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等单质都含非极性共价键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⑥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错误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故选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BE7F38F7-DD22-BD96-D730-313123BBF0E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5900" y="862065"/>
            <a:ext cx="978786" cy="443225"/>
          </a:xfrm>
          <a:prstGeom prst="rect">
            <a:avLst/>
          </a:prstGeom>
        </p:spPr>
      </p:pic>
      <p:pic>
        <p:nvPicPr>
          <p:cNvPr id="4" name="图片 3">
            <a:extLst>
              <a:ext uri="{FF2B5EF4-FFF2-40B4-BE49-F238E27FC236}">
                <a16:creationId xmlns:a16="http://schemas.microsoft.com/office/drawing/2014/main" id="{75C237BB-760D-EC15-12E5-02A2F46B668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5358" y="3620720"/>
            <a:ext cx="1046020" cy="423292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1497122" y="3573016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>
                <a:solidFill>
                  <a:srgbClr val="000000"/>
                </a:solidFill>
              </a:rPr>
              <a:t>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2717263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常见配合物的形成实验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表格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374366281"/>
                  </p:ext>
                </p:extLst>
              </p:nvPr>
            </p:nvGraphicFramePr>
            <p:xfrm>
              <a:off x="343710" y="1556792"/>
              <a:ext cx="11502992" cy="3487738"/>
            </p:xfrm>
            <a:graphic>
              <a:graphicData uri="http://schemas.openxmlformats.org/drawingml/2006/table">
                <a:tbl>
                  <a:tblPr firstRow="1" firstCol="1" bandRow="1"/>
                  <a:tblGrid>
                    <a:gridCol w="1654130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4097366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5751496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</a:tblGrid>
                  <a:tr h="0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 dirty="0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实验操作</a:t>
                          </a:r>
                          <a:endParaRPr lang="zh-CN" sz="1050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实验现象</a:t>
                          </a:r>
                          <a:endParaRPr lang="zh-CN" sz="105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有关离子方程式</a:t>
                          </a:r>
                          <a:endParaRPr lang="zh-CN" sz="105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0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endParaRPr lang="zh-CN" sz="105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6675" marR="66675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just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滴加氨水后</a:t>
                          </a: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，</a:t>
                          </a: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试管中首先出现</a:t>
                          </a: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highlight>
                                <a:srgbClr val="FFFF00"/>
                              </a:highlight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蓝色沉淀</a:t>
                          </a: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，</a:t>
                          </a: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氨水过量后沉淀逐渐</a:t>
                          </a: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highlight>
                                <a:srgbClr val="FFFF00"/>
                              </a:highlight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溶解</a:t>
                          </a: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，</a:t>
                          </a: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得到深蓝色的透明溶液</a:t>
                          </a: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，</a:t>
                          </a: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滴加乙醇后析出深蓝色晶体</a:t>
                          </a:r>
                          <a:endParaRPr lang="zh-CN" sz="1050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6675" marR="66675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just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Cu</a:t>
                          </a:r>
                          <a:r>
                            <a:rPr lang="en-US" sz="2400" b="1" baseline="30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</a:t>
                          </a:r>
                          <a:r>
                            <a:rPr lang="zh-CN" sz="2400" b="1" baseline="30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＋</a:t>
                          </a: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＋</a:t>
                          </a:r>
                          <a:r>
                            <a:rPr lang="en-US" sz="2400" b="1" dirty="0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2NH</a:t>
                          </a:r>
                          <a:r>
                            <a:rPr lang="en-US" sz="2400" b="1" baseline="-25000" dirty="0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3</a:t>
                          </a:r>
                          <a:r>
                            <a:rPr lang="en-US" sz="2400" b="1" dirty="0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·</a:t>
                          </a:r>
                          <a:r>
                            <a:rPr lang="en-US" sz="2400" b="1" dirty="0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H</a:t>
                          </a:r>
                          <a:r>
                            <a:rPr lang="en-US" sz="2400" b="1" baseline="-25000" dirty="0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</a:t>
                          </a:r>
                          <a:r>
                            <a:rPr lang="en-US" sz="2400" b="1" dirty="0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O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zh-CN" altLang="zh-CN" sz="2400" b="1" i="1" smtClean="0">
                                      <a:effectLst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bar>
                                    <m:barPr>
                                      <m:ctrlPr>
                                        <a:rPr lang="zh-CN" altLang="zh-CN" sz="2400" b="1" i="1">
                                          <a:effectLst/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barPr>
                                    <m:e>
                                      <m:r>
                                        <a:rPr lang="en-US" altLang="zh-CN" sz="2400" b="1" kern="100"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         </m:t>
                                      </m:r>
                                    </m:e>
                                  </m:bar>
                                </m:num>
                                <m:den/>
                              </m:f>
                            </m:oMath>
                          </a14:m>
                          <a:r>
                            <a:rPr lang="en-US" sz="2400" b="1" dirty="0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Cu</a:t>
                          </a:r>
                          <a:r>
                            <a:rPr lang="en-US" sz="2400" b="1" dirty="0" smtClean="0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(</a:t>
                          </a:r>
                          <a:r>
                            <a:rPr lang="en-US" sz="2400" b="1" dirty="0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OH</a:t>
                          </a:r>
                          <a:r>
                            <a:rPr lang="en-US" sz="2400" b="1" dirty="0" smtClean="0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)</a:t>
                          </a:r>
                          <a:r>
                            <a:rPr lang="en-US" sz="2400" b="1" baseline="-25000" dirty="0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</a:t>
                          </a: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↓＋</a:t>
                          </a:r>
                          <a:r>
                            <a:rPr lang="en-US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2N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zh-CN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sSupPr>
                                <m:e>
                                  <m:sSub>
                                    <m:sSubPr>
                                      <m:ctrlPr>
                                        <a:rPr lang="zh-CN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𝐇</m:t>
                                      </m:r>
                                    </m:e>
                                    <m:sub>
                                      <m:r>
                                        <a:rPr lang="en-US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𝟒</m:t>
                                      </m:r>
                                    </m:sub>
                                  </m:sSub>
                                </m:e>
                                <m:sup>
                                  <m:r>
                                    <a:rPr lang="zh-CN" sz="2400" b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＋</m:t>
                                  </m:r>
                                </m:sup>
                              </m:sSup>
                            </m:oMath>
                          </a14:m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、</a:t>
                          </a:r>
                          <a:r>
                            <a:rPr lang="en-US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Cu</a:t>
                          </a:r>
                          <a:r>
                            <a:rPr lang="en-US" sz="2400" b="1" dirty="0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(</a:t>
                          </a:r>
                          <a:r>
                            <a:rPr lang="en-US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OH</a:t>
                          </a:r>
                          <a:r>
                            <a:rPr lang="en-US" sz="2400" b="1" dirty="0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)</a:t>
                          </a:r>
                          <a:r>
                            <a:rPr lang="en-US" sz="2400" b="1" baseline="-25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</a:t>
                          </a: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＋</a:t>
                          </a:r>
                          <a:r>
                            <a:rPr lang="en-US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4NH</a:t>
                          </a:r>
                          <a:r>
                            <a:rPr lang="en-US" sz="2400" b="1" baseline="-25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3</a:t>
                          </a:r>
                          <a:r>
                            <a:rPr lang="en-US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 </a:t>
                          </a:r>
                          <a:r>
                            <a:rPr lang="en-US" sz="2400" b="1" dirty="0">
                              <a:solidFill>
                                <a:srgbClr val="000000"/>
                              </a:solidFill>
                              <a:effectLst/>
                              <a:latin typeface="仿宋" panose="02010609060101010101" pitchFamily="49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[</a:t>
                          </a:r>
                          <a:r>
                            <a:rPr lang="en-US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Cu</a:t>
                          </a:r>
                          <a:r>
                            <a:rPr lang="en-US" sz="2400" b="1" dirty="0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(</a:t>
                          </a:r>
                          <a:r>
                            <a:rPr lang="en-US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NH</a:t>
                          </a:r>
                          <a:r>
                            <a:rPr lang="en-US" sz="2400" b="1" baseline="-25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3</a:t>
                          </a:r>
                          <a:r>
                            <a:rPr lang="en-US" sz="2400" b="1" dirty="0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)</a:t>
                          </a:r>
                          <a:r>
                            <a:rPr lang="en-US" sz="2400" b="1" baseline="-25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4</a:t>
                          </a:r>
                          <a:r>
                            <a:rPr lang="en-US" sz="2400" b="1" dirty="0">
                              <a:solidFill>
                                <a:srgbClr val="000000"/>
                              </a:solidFill>
                              <a:effectLst/>
                              <a:latin typeface="仿宋" panose="02010609060101010101" pitchFamily="49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]</a:t>
                          </a:r>
                          <a:r>
                            <a:rPr lang="en-US" sz="2400" b="1" baseline="30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</a:t>
                          </a:r>
                          <a:r>
                            <a:rPr lang="zh-CN" sz="2400" b="1" baseline="30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＋</a:t>
                          </a: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＋</a:t>
                          </a:r>
                          <a:r>
                            <a:rPr lang="en-US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2OH</a:t>
                          </a:r>
                          <a:r>
                            <a:rPr lang="zh-CN" sz="2400" b="1" baseline="30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－</a:t>
                          </a: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、</a:t>
                          </a:r>
                          <a:r>
                            <a:rPr lang="en-US" sz="2400" b="1" dirty="0">
                              <a:solidFill>
                                <a:srgbClr val="000000"/>
                              </a:solidFill>
                              <a:effectLst/>
                              <a:latin typeface="仿宋" panose="02010609060101010101" pitchFamily="49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[</a:t>
                          </a:r>
                          <a:r>
                            <a:rPr lang="en-US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Cu</a:t>
                          </a:r>
                          <a:r>
                            <a:rPr lang="en-US" sz="2400" b="1" dirty="0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(</a:t>
                          </a:r>
                          <a:r>
                            <a:rPr lang="en-US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NH</a:t>
                          </a:r>
                          <a:r>
                            <a:rPr lang="en-US" sz="2400" b="1" baseline="-25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3</a:t>
                          </a:r>
                          <a:r>
                            <a:rPr lang="en-US" sz="2400" b="1" dirty="0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)</a:t>
                          </a:r>
                          <a:r>
                            <a:rPr lang="en-US" sz="2400" b="1" baseline="-25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4</a:t>
                          </a:r>
                          <a:r>
                            <a:rPr lang="en-US" sz="2400" b="1" dirty="0">
                              <a:solidFill>
                                <a:srgbClr val="000000"/>
                              </a:solidFill>
                              <a:effectLst/>
                              <a:latin typeface="仿宋" panose="02010609060101010101" pitchFamily="49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]</a:t>
                          </a:r>
                          <a:r>
                            <a:rPr lang="en-US" sz="2400" b="1" baseline="30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</a:t>
                          </a:r>
                          <a:r>
                            <a:rPr lang="zh-CN" sz="2400" b="1" baseline="30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＋</a:t>
                          </a: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＋</a:t>
                          </a:r>
                          <a:r>
                            <a:rPr lang="en-US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S</a:t>
                          </a:r>
                          <a14:m>
                            <m:oMath xmlns:m="http://schemas.openxmlformats.org/officeDocument/2006/math">
                              <m:sSubSup>
                                <m:sSubSupPr>
                                  <m:ctrlPr>
                                    <a:rPr lang="zh-CN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𝐎</m:t>
                                  </m:r>
                                </m:e>
                                <m:sub>
                                  <m:r>
                                    <a:rPr lang="en-US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𝟒</m:t>
                                  </m:r>
                                </m:sub>
                                <m:sup>
                                  <m:r>
                                    <a:rPr lang="en-US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𝟐</m:t>
                                  </m:r>
                                  <m:r>
                                    <a:rPr lang="zh-CN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－</m:t>
                                  </m:r>
                                </m:sup>
                              </m:sSubSup>
                            </m:oMath>
                          </a14:m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＋</a:t>
                          </a:r>
                          <a:r>
                            <a:rPr lang="en-US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H</a:t>
                          </a:r>
                          <a:r>
                            <a:rPr lang="en-US" sz="2400" b="1" baseline="-25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</a:t>
                          </a:r>
                          <a:r>
                            <a:rPr lang="en-US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O</a:t>
                          </a:r>
                          <a:r>
                            <a:rPr lang="en-US" sz="2400" b="1" dirty="0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 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zh-CN" altLang="zh-CN" sz="2400" b="1" i="1" smtClean="0">
                                      <a:effectLst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bar>
                                    <m:barPr>
                                      <m:ctrlPr>
                                        <a:rPr lang="zh-CN" altLang="zh-CN" sz="2400" b="1" i="1">
                                          <a:effectLst/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barPr>
                                    <m:e>
                                      <m:r>
                                        <a:rPr lang="zh-CN" altLang="zh-CN" sz="2400" b="1" kern="100"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乙醇</m:t>
                                      </m:r>
                                      <m:r>
                                        <a:rPr lang="zh-CN" altLang="zh-CN" sz="2400" b="1" kern="100">
                                          <a:effectLst/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  <m:t> </m:t>
                                      </m:r>
                                    </m:e>
                                  </m:bar>
                                </m:num>
                                <m:den/>
                              </m:f>
                              <m:r>
                                <a:rPr lang="zh-CN" altLang="zh-CN" sz="2400" b="1" i="1" kern="100">
                                  <a:effectLst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 </m:t>
                              </m:r>
                            </m:oMath>
                          </a14:m>
                          <a:r>
                            <a:rPr lang="en-US" sz="2400" b="1" dirty="0" smtClean="0">
                              <a:solidFill>
                                <a:srgbClr val="000000"/>
                              </a:solidFill>
                              <a:effectLst/>
                              <a:latin typeface="仿宋" panose="02010609060101010101" pitchFamily="49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[</a:t>
                          </a:r>
                          <a:r>
                            <a:rPr lang="en-US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Cu</a:t>
                          </a:r>
                          <a:r>
                            <a:rPr lang="en-US" sz="2400" b="1" dirty="0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(</a:t>
                          </a:r>
                          <a:r>
                            <a:rPr lang="en-US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NH</a:t>
                          </a:r>
                          <a:r>
                            <a:rPr lang="en-US" sz="2400" b="1" baseline="-25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3</a:t>
                          </a:r>
                          <a:r>
                            <a:rPr lang="en-US" sz="2400" b="1" dirty="0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)</a:t>
                          </a:r>
                          <a:r>
                            <a:rPr lang="en-US" sz="2400" b="1" baseline="-25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4</a:t>
                          </a:r>
                          <a:r>
                            <a:rPr lang="en-US" sz="2400" b="1" dirty="0">
                              <a:solidFill>
                                <a:srgbClr val="000000"/>
                              </a:solidFill>
                              <a:effectLst/>
                              <a:latin typeface="仿宋" panose="02010609060101010101" pitchFamily="49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]</a:t>
                          </a:r>
                          <a:r>
                            <a:rPr lang="en-US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SO</a:t>
                          </a:r>
                          <a:r>
                            <a:rPr lang="en-US" sz="2400" b="1" baseline="-25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4</a:t>
                          </a:r>
                          <a:r>
                            <a:rPr lang="en-US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·</a:t>
                          </a:r>
                          <a:r>
                            <a:rPr lang="en-US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H</a:t>
                          </a:r>
                          <a:r>
                            <a:rPr lang="en-US" sz="2400" b="1" baseline="-25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</a:t>
                          </a:r>
                          <a:r>
                            <a:rPr lang="en-US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O</a:t>
                          </a: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↓</a:t>
                          </a:r>
                          <a:endParaRPr lang="zh-CN" sz="1050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0325" marR="60325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4" name="表格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374366281"/>
                  </p:ext>
                </p:extLst>
              </p:nvPr>
            </p:nvGraphicFramePr>
            <p:xfrm>
              <a:off x="343710" y="1556792"/>
              <a:ext cx="11502992" cy="3394583"/>
            </p:xfrm>
            <a:graphic>
              <a:graphicData uri="http://schemas.openxmlformats.org/drawingml/2006/table">
                <a:tbl>
                  <a:tblPr firstRow="1" firstCol="1" bandRow="1"/>
                  <a:tblGrid>
                    <a:gridCol w="1654130"/>
                    <a:gridCol w="4097366"/>
                    <a:gridCol w="5751496"/>
                  </a:tblGrid>
                  <a:tr h="548640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 dirty="0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实验操作</a:t>
                          </a:r>
                          <a:endParaRPr lang="zh-CN" sz="1050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实验现象</a:t>
                          </a:r>
                          <a:endParaRPr lang="zh-CN" sz="105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有关离子方程式</a:t>
                          </a:r>
                          <a:endParaRPr lang="zh-CN" sz="105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</a:tr>
                  <a:tr h="2845943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endParaRPr lang="zh-CN" sz="105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6675" marR="66675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just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滴加氨水后</a:t>
                          </a: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，</a:t>
                          </a: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试管中首先出现</a:t>
                          </a: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highlight>
                                <a:srgbClr val="FFFF00"/>
                              </a:highlight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蓝色沉淀</a:t>
                          </a: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，</a:t>
                          </a: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氨水过量后沉淀逐渐</a:t>
                          </a: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highlight>
                                <a:srgbClr val="FFFF00"/>
                              </a:highlight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溶解</a:t>
                          </a: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，</a:t>
                          </a: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得到深蓝色的透明溶液</a:t>
                          </a: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，</a:t>
                          </a: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滴加乙醇后析出深蓝色晶体</a:t>
                          </a:r>
                          <a:endParaRPr lang="zh-CN" sz="1050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6675" marR="66675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60325" marR="60325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0">
                          <a:blip r:embed="rId3"/>
                          <a:stretch>
                            <a:fillRect l="-100106" t="-19444" r="-212" b="-3632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  <p:pic>
        <p:nvPicPr>
          <p:cNvPr id="2060" name="25gh494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251" y="2535245"/>
            <a:ext cx="1470025" cy="1638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图片 426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20663" cy="1222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图片 427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20663" cy="1222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图片 428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20663" cy="1984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49" name="图片 430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20663" cy="1222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99177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3" name="表格 2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799169284"/>
                  </p:ext>
                </p:extLst>
              </p:nvPr>
            </p:nvGraphicFramePr>
            <p:xfrm>
              <a:off x="334566" y="973832"/>
              <a:ext cx="11521280" cy="4543400"/>
            </p:xfrm>
            <a:graphic>
              <a:graphicData uri="http://schemas.openxmlformats.org/drawingml/2006/table">
                <a:tbl>
                  <a:tblPr firstRow="1" firstCol="1" bandRow="1"/>
                  <a:tblGrid>
                    <a:gridCol w="1656760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4465648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5398872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</a:tblGrid>
                  <a:tr h="0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实验操作</a:t>
                          </a:r>
                          <a:endParaRPr lang="zh-CN" sz="1050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实验现象</a:t>
                          </a:r>
                          <a:endParaRPr lang="zh-CN" sz="105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有关离子方程式</a:t>
                          </a:r>
                          <a:endParaRPr lang="zh-CN" sz="105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2050544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endParaRPr lang="zh-CN" sz="105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6675" marR="66675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just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溶液变为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highlight>
                                <a:srgbClr val="FFFF00"/>
                              </a:highlight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红色</a:t>
                          </a:r>
                          <a:endParaRPr lang="zh-CN" sz="105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6675" marR="66675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just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Fe</a:t>
                          </a:r>
                          <a:r>
                            <a:rPr lang="en-US" sz="2400" b="1" baseline="30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3</a:t>
                          </a:r>
                          <a:r>
                            <a:rPr lang="zh-CN" sz="2400" b="1" baseline="30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＋</a:t>
                          </a: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＋</a:t>
                          </a:r>
                          <a:r>
                            <a:rPr lang="en-US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3SCN</a:t>
                          </a:r>
                          <a:r>
                            <a:rPr lang="zh-CN" sz="2400" b="1" baseline="30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－</a:t>
                          </a:r>
                          <a:r>
                            <a:rPr lang="en-US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 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zh-CN" altLang="zh-CN" sz="2400" b="1" i="1" smtClean="0">
                                      <a:effectLst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bar>
                                    <m:barPr>
                                      <m:ctrlPr>
                                        <a:rPr lang="zh-CN" altLang="zh-CN" sz="2400" b="1" i="1">
                                          <a:effectLst/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barPr>
                                    <m:e>
                                      <m:r>
                                        <a:rPr lang="en-US" altLang="zh-CN" sz="2400" b="1" kern="100"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         </m:t>
                                      </m:r>
                                    </m:e>
                                  </m:bar>
                                </m:num>
                                <m:den/>
                              </m:f>
                            </m:oMath>
                          </a14:m>
                          <a:r>
                            <a:rPr lang="en-US" sz="2400" b="1" dirty="0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Fe</a:t>
                          </a:r>
                          <a:r>
                            <a:rPr lang="en-US" sz="2400" b="1" dirty="0" smtClean="0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(</a:t>
                          </a:r>
                          <a:r>
                            <a:rPr lang="en-US" sz="2400" b="1" dirty="0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SCN</a:t>
                          </a:r>
                          <a:r>
                            <a:rPr lang="en-US" sz="2400" b="1" dirty="0" smtClean="0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)</a:t>
                          </a:r>
                          <a:r>
                            <a:rPr lang="en-US" sz="2400" b="1" baseline="-25000" dirty="0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3</a:t>
                          </a:r>
                          <a:endParaRPr lang="zh-CN" sz="1050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0325" marR="60325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1944216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endParaRPr lang="zh-CN" sz="105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6675" marR="66675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just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滴加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AgNO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3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溶液后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，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试管中出现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highlight>
                                <a:srgbClr val="FFFF00"/>
                              </a:highlight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白色沉淀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，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再滴加氨水后沉淀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highlight>
                                <a:srgbClr val="FFFF00"/>
                              </a:highlight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溶解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，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溶液呈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highlight>
                                <a:srgbClr val="FFFF00"/>
                              </a:highlight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无色</a:t>
                          </a:r>
                          <a:endParaRPr lang="zh-CN" sz="105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6675" marR="66675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just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Ag</a:t>
                          </a:r>
                          <a:r>
                            <a:rPr lang="zh-CN" sz="2400" b="1" baseline="30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＋</a:t>
                          </a: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＋</a:t>
                          </a:r>
                          <a:r>
                            <a:rPr lang="en-US" sz="2400" b="1" dirty="0" err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Cl</a:t>
                          </a:r>
                          <a:r>
                            <a:rPr lang="zh-CN" sz="2400" b="1" baseline="30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－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zh-CN" altLang="zh-CN" sz="2400" b="1" i="1" smtClean="0">
                                      <a:effectLst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bar>
                                    <m:barPr>
                                      <m:ctrlPr>
                                        <a:rPr lang="zh-CN" altLang="zh-CN" sz="2400" b="1" i="1">
                                          <a:effectLst/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barPr>
                                    <m:e>
                                      <m:r>
                                        <a:rPr lang="en-US" altLang="zh-CN" sz="2400" b="1" kern="100"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         </m:t>
                                      </m:r>
                                    </m:e>
                                  </m:bar>
                                </m:num>
                                <m:den/>
                              </m:f>
                            </m:oMath>
                          </a14:m>
                          <a:r>
                            <a:rPr lang="en-US" sz="2400" b="1" dirty="0" err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AgCl</a:t>
                          </a: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↓</a:t>
                          </a: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、</a:t>
                          </a:r>
                          <a:r>
                            <a:rPr lang="en-US" sz="2400" b="1" dirty="0" err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AgCl</a:t>
                          </a: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＋</a:t>
                          </a:r>
                          <a:r>
                            <a:rPr lang="en-US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2NH</a:t>
                          </a:r>
                          <a:r>
                            <a:rPr lang="en-US" sz="2400" b="1" baseline="-25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3</a:t>
                          </a:r>
                          <a:r>
                            <a:rPr lang="en-US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 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zh-CN" altLang="zh-CN" sz="2400" b="1" i="1" smtClean="0">
                                      <a:effectLst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bar>
                                    <m:barPr>
                                      <m:ctrlPr>
                                        <a:rPr lang="zh-CN" altLang="zh-CN" sz="2400" b="1" i="1">
                                          <a:effectLst/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barPr>
                                    <m:e>
                                      <m:r>
                                        <a:rPr lang="en-US" altLang="zh-CN" sz="2400" b="1" kern="100"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         </m:t>
                                      </m:r>
                                    </m:e>
                                  </m:bar>
                                </m:num>
                                <m:den/>
                              </m:f>
                              <m:r>
                                <a:rPr lang="en-US" altLang="zh-CN" sz="2400" b="1" i="1" kern="100">
                                  <a:effectLst/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 </m:t>
                              </m:r>
                            </m:oMath>
                          </a14:m>
                          <a:r>
                            <a:rPr lang="en-US" sz="2400" b="1" dirty="0" smtClean="0">
                              <a:solidFill>
                                <a:srgbClr val="000000"/>
                              </a:solidFill>
                              <a:effectLst/>
                              <a:latin typeface="仿宋" panose="02010609060101010101" pitchFamily="49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[</a:t>
                          </a:r>
                          <a:r>
                            <a:rPr lang="en-US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Ag</a:t>
                          </a:r>
                          <a:r>
                            <a:rPr lang="en-US" sz="2400" b="1" dirty="0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(</a:t>
                          </a:r>
                          <a:r>
                            <a:rPr lang="en-US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NH</a:t>
                          </a:r>
                          <a:r>
                            <a:rPr lang="en-US" sz="2400" b="1" baseline="-25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3</a:t>
                          </a:r>
                          <a:r>
                            <a:rPr lang="en-US" sz="2400" b="1" dirty="0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)</a:t>
                          </a:r>
                          <a:r>
                            <a:rPr lang="en-US" sz="2400" b="1" baseline="-25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</a:t>
                          </a:r>
                          <a:r>
                            <a:rPr lang="en-US" sz="2400" b="1" dirty="0">
                              <a:solidFill>
                                <a:srgbClr val="000000"/>
                              </a:solidFill>
                              <a:effectLst/>
                              <a:latin typeface="仿宋" panose="02010609060101010101" pitchFamily="49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]</a:t>
                          </a:r>
                          <a:r>
                            <a:rPr lang="zh-CN" sz="2400" b="1" baseline="30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＋</a:t>
                          </a: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＋</a:t>
                          </a:r>
                          <a:r>
                            <a:rPr lang="en-US" sz="2400" b="1" dirty="0" err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Cl</a:t>
                          </a:r>
                          <a:r>
                            <a:rPr lang="zh-CN" sz="2400" b="1" baseline="3000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－</a:t>
                          </a:r>
                          <a:endParaRPr lang="zh-CN" sz="1050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0325" marR="60325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3" name="表格 2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799169284"/>
                  </p:ext>
                </p:extLst>
              </p:nvPr>
            </p:nvGraphicFramePr>
            <p:xfrm>
              <a:off x="334566" y="973832"/>
              <a:ext cx="11521280" cy="4543400"/>
            </p:xfrm>
            <a:graphic>
              <a:graphicData uri="http://schemas.openxmlformats.org/drawingml/2006/table">
                <a:tbl>
                  <a:tblPr firstRow="1" firstCol="1" bandRow="1"/>
                  <a:tblGrid>
                    <a:gridCol w="1656760"/>
                    <a:gridCol w="4465648"/>
                    <a:gridCol w="5398872"/>
                  </a:tblGrid>
                  <a:tr h="548640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实验操作</a:t>
                          </a:r>
                          <a:endParaRPr lang="zh-CN" sz="1050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实验现象</a:t>
                          </a:r>
                          <a:endParaRPr lang="zh-CN" sz="105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有关离子方程式</a:t>
                          </a:r>
                          <a:endParaRPr lang="zh-CN" sz="105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</a:tr>
                  <a:tr h="2050544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endParaRPr lang="zh-CN" sz="105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6675" marR="66675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just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溶液变为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highlight>
                                <a:srgbClr val="FFFF00"/>
                              </a:highlight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红色</a:t>
                          </a:r>
                          <a:endParaRPr lang="zh-CN" sz="105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6675" marR="66675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60325" marR="60325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0">
                          <a:blip r:embed="rId2"/>
                          <a:stretch>
                            <a:fillRect l="-113544" t="-27003" r="-226" b="-95549"/>
                          </a:stretch>
                        </a:blipFill>
                      </a:tcPr>
                    </a:tc>
                  </a:tr>
                  <a:tr h="1944216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endParaRPr lang="zh-CN" sz="105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6675" marR="66675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just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滴加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AgNO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3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溶液后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，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试管中出现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highlight>
                                <a:srgbClr val="FFFF00"/>
                              </a:highlight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白色沉淀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，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再滴加氨水后沉淀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highlight>
                                <a:srgbClr val="FFFF00"/>
                              </a:highlight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溶解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，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溶液呈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highlight>
                                <a:srgbClr val="FFFF00"/>
                              </a:highlight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无色</a:t>
                          </a:r>
                          <a:endParaRPr lang="zh-CN" sz="105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6675" marR="66675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60325" marR="60325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0">
                          <a:blip r:embed="rId2"/>
                          <a:stretch>
                            <a:fillRect l="-113544" t="-133750" r="-226" b="-625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  <p:pic>
        <p:nvPicPr>
          <p:cNvPr id="3077" name="25gh49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781" y="1618456"/>
            <a:ext cx="1089025" cy="1866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25gh496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443" y="3717032"/>
            <a:ext cx="1409700" cy="1577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内容占位符 1"/>
          <p:cNvSpPr>
            <a:spLocks noGrp="1"/>
          </p:cNvSpPr>
          <p:nvPr>
            <p:ph idx="1"/>
          </p:nvPr>
        </p:nvSpPr>
        <p:spPr>
          <a:xfrm>
            <a:off x="360854" y="5598387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应用：广泛应用于医药科学、化学催化剂、新型分子材料等领域。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15391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930602"/>
            <a:ext cx="11485848" cy="1130246"/>
          </a:xfrm>
          <a:solidFill>
            <a:srgbClr val="E3F2E7"/>
          </a:solidFill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             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含有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配位键的化合物不一定是配位化合物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如硫酸及铵盐等化合物中尽管有配位键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但由于没有过渡金属的原子或离子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它们不是配位化合物。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温馨提示.eps" descr="id:2147492722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78582" y="1049187"/>
            <a:ext cx="1830705" cy="3594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193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049792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   </a:t>
            </a:r>
            <a:r>
              <a:rPr lang="zh-CN" altLang="zh-CN" b="1" dirty="0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超</a:t>
            </a:r>
            <a:r>
              <a:rPr lang="zh-CN" altLang="zh-CN" b="1" dirty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分子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概念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：由两种或两种以上的分子通过分子间相互作用形成的</a:t>
            </a:r>
            <a:r>
              <a:rPr lang="zh-CN" altLang="zh-CN" b="1" u="wavy" dirty="0">
                <a:solidFill>
                  <a:srgbClr val="000000"/>
                </a:solidFill>
                <a:highlight>
                  <a:srgbClr val="FFFF00"/>
                </a:highlight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分子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聚集体。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1" hangingPunct="0">
              <a:spcAft>
                <a:spcPts val="0"/>
              </a:spcAft>
            </a:pPr>
            <a:endParaRPr lang="en-US" altLang="zh-CN" sz="1600" b="1" dirty="0" smtClean="0">
              <a:solidFill>
                <a:srgbClr val="00AEEF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ctr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                                          </a:t>
            </a:r>
            <a:r>
              <a:rPr lang="zh-CN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超</a:t>
            </a:r>
            <a:r>
              <a:rPr lang="zh-CN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分子定义中的分子是广义的</a:t>
            </a:r>
            <a:r>
              <a:rPr lang="zh-CN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包括离子。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6574" y="808078"/>
            <a:ext cx="1588693" cy="500939"/>
          </a:xfrm>
          <a:prstGeom prst="rect">
            <a:avLst/>
          </a:prstGeom>
        </p:spPr>
      </p:pic>
      <p:pic>
        <p:nvPicPr>
          <p:cNvPr id="4" name="箭头右下.eps" descr="id:2147492736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8831510" y="1916832"/>
            <a:ext cx="360040" cy="2834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4135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632311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超分子的实例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分离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60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70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b="1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b="1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冠醚识别碱金属离子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冠醚是皇冠状的分子，可有不同大小的空穴适配不同大小的碱金属离子。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超分子的两个重要特征——分子识别、自组装。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cc71.jpg" descr="id:2147492743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278782" y="2060848"/>
            <a:ext cx="3851591" cy="2521346"/>
          </a:xfrm>
          <a:prstGeom prst="rect">
            <a:avLst/>
          </a:prstGeom>
        </p:spPr>
      </p:pic>
      <p:pic>
        <p:nvPicPr>
          <p:cNvPr id="4" name="cc72.jpg" descr="id:2147492750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7535366" y="2508512"/>
            <a:ext cx="2417899" cy="16260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2273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1521</TotalTime>
  <Words>2522</Words>
  <Application>Microsoft Office PowerPoint</Application>
  <PresentationFormat>自定义</PresentationFormat>
  <Paragraphs>277</Paragraphs>
  <Slides>46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46</vt:i4>
      </vt:variant>
    </vt:vector>
  </HeadingPairs>
  <TitlesOfParts>
    <vt:vector size="56" baseType="lpstr">
      <vt:lpstr>仿宋</vt:lpstr>
      <vt:lpstr>黑体</vt:lpstr>
      <vt:lpstr>楷体</vt:lpstr>
      <vt:lpstr>宋体</vt:lpstr>
      <vt:lpstr>微软雅黑</vt:lpstr>
      <vt:lpstr>Arial</vt:lpstr>
      <vt:lpstr>Calibri</vt:lpstr>
      <vt:lpstr>Cambria Math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435</cp:revision>
  <dcterms:created xsi:type="dcterms:W3CDTF">2020-11-06T05:24:00Z</dcterms:created>
  <dcterms:modified xsi:type="dcterms:W3CDTF">2025-07-31T14:42:34Z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